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sldIdLst>
    <p:sldId id="256" r:id="rId2"/>
    <p:sldId id="257" r:id="rId3"/>
    <p:sldId id="260" r:id="rId4"/>
    <p:sldId id="258" r:id="rId5"/>
    <p:sldId id="259" r:id="rId6"/>
    <p:sldId id="262" r:id="rId7"/>
    <p:sldId id="261"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75"/>
    <p:restoredTop sz="94650"/>
  </p:normalViewPr>
  <p:slideViewPr>
    <p:cSldViewPr snapToGrid="0" snapToObjects="1">
      <p:cViewPr varScale="1">
        <p:scale>
          <a:sx n="87" d="100"/>
          <a:sy n="87" d="100"/>
        </p:scale>
        <p:origin x="70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D495AA-E072-448F-995F-CB5F88BA0C48}"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s-ES"/>
        </a:p>
      </dgm:t>
    </dgm:pt>
    <dgm:pt modelId="{732F441E-75B2-4D08-88A1-EDC02AE60D8B}">
      <dgm:prSet phldrT="[Texto]"/>
      <dgm:spPr/>
      <dgm:t>
        <a:bodyPr/>
        <a:lstStyle/>
        <a:p>
          <a:r>
            <a:rPr lang="es-ES" b="1" dirty="0" smtClean="0"/>
            <a:t>PREMISAS</a:t>
          </a:r>
          <a:endParaRPr lang="es-ES" b="1" dirty="0"/>
        </a:p>
      </dgm:t>
    </dgm:pt>
    <dgm:pt modelId="{4B1BC70C-E14B-4863-A5ED-CB20D3F342DE}" type="parTrans" cxnId="{A6A5C9E9-6E42-42EE-AFBE-A66A3129E06A}">
      <dgm:prSet/>
      <dgm:spPr/>
      <dgm:t>
        <a:bodyPr/>
        <a:lstStyle/>
        <a:p>
          <a:endParaRPr lang="es-ES"/>
        </a:p>
      </dgm:t>
    </dgm:pt>
    <dgm:pt modelId="{61AA3458-96BC-47C7-9A7D-EFDEC2DD3938}" type="sibTrans" cxnId="{A6A5C9E9-6E42-42EE-AFBE-A66A3129E06A}">
      <dgm:prSet/>
      <dgm:spPr/>
      <dgm:t>
        <a:bodyPr/>
        <a:lstStyle/>
        <a:p>
          <a:endParaRPr lang="es-ES"/>
        </a:p>
      </dgm:t>
    </dgm:pt>
    <dgm:pt modelId="{5DF78B2B-B2AF-4FC1-92FA-0A06E167DCDB}">
      <dgm:prSet phldrT="[Texto]"/>
      <dgm:spPr/>
      <dgm:t>
        <a:bodyPr/>
        <a:lstStyle/>
        <a:p>
          <a:r>
            <a:rPr lang="es-ES" b="1" dirty="0" smtClean="0"/>
            <a:t>Asegurar íntegramente los sueldos, prestaciones y promociones del personal de planta actual</a:t>
          </a:r>
        </a:p>
      </dgm:t>
    </dgm:pt>
    <dgm:pt modelId="{B1A6D330-9EDB-4706-895A-466FB9A8EB85}" type="parTrans" cxnId="{9908EB36-B21F-47BC-8C91-ED64370848A6}">
      <dgm:prSet/>
      <dgm:spPr/>
      <dgm:t>
        <a:bodyPr/>
        <a:lstStyle/>
        <a:p>
          <a:endParaRPr lang="es-ES"/>
        </a:p>
      </dgm:t>
    </dgm:pt>
    <dgm:pt modelId="{BE219EC7-E3B2-4304-9B8B-2A98A2413353}" type="sibTrans" cxnId="{9908EB36-B21F-47BC-8C91-ED64370848A6}">
      <dgm:prSet/>
      <dgm:spPr/>
      <dgm:t>
        <a:bodyPr/>
        <a:lstStyle/>
        <a:p>
          <a:endParaRPr lang="es-ES"/>
        </a:p>
      </dgm:t>
    </dgm:pt>
    <dgm:pt modelId="{B6E859E2-DEE1-4AB8-AAB5-1FCBC8013C98}">
      <dgm:prSet phldrT="[Texto]"/>
      <dgm:spPr/>
      <dgm:t>
        <a:bodyPr/>
        <a:lstStyle/>
        <a:p>
          <a:r>
            <a:rPr lang="es-ES" b="1" dirty="0" smtClean="0"/>
            <a:t>Asegurar el mecanismo de aportaciones al fondo de pensiones</a:t>
          </a:r>
          <a:endParaRPr lang="es-ES" b="1" dirty="0"/>
        </a:p>
      </dgm:t>
    </dgm:pt>
    <dgm:pt modelId="{2B2CCE2C-4835-41BF-96E5-269826D6AB68}" type="parTrans" cxnId="{AB6C6F7C-6A52-4DD4-A4B4-8C2ADF121F25}">
      <dgm:prSet/>
      <dgm:spPr/>
      <dgm:t>
        <a:bodyPr/>
        <a:lstStyle/>
        <a:p>
          <a:endParaRPr lang="es-ES"/>
        </a:p>
      </dgm:t>
    </dgm:pt>
    <dgm:pt modelId="{A5F852CB-C265-469F-BEFB-63CB378C5DB5}" type="sibTrans" cxnId="{AB6C6F7C-6A52-4DD4-A4B4-8C2ADF121F25}">
      <dgm:prSet/>
      <dgm:spPr/>
      <dgm:t>
        <a:bodyPr/>
        <a:lstStyle/>
        <a:p>
          <a:endParaRPr lang="es-ES"/>
        </a:p>
      </dgm:t>
    </dgm:pt>
    <dgm:pt modelId="{3DA41936-0554-48C8-98E2-6B5329FCE822}">
      <dgm:prSet phldrT="[Texto]"/>
      <dgm:spPr/>
      <dgm:t>
        <a:bodyPr/>
        <a:lstStyle/>
        <a:p>
          <a:r>
            <a:rPr lang="es-ES" b="1" dirty="0" smtClean="0"/>
            <a:t>Asegurar progresivamente el crecimiento de la base sindical</a:t>
          </a:r>
          <a:endParaRPr lang="es-ES" b="1" dirty="0"/>
        </a:p>
      </dgm:t>
    </dgm:pt>
    <dgm:pt modelId="{A8E119D3-7E1C-4ABB-9B92-5BD52702223B}" type="parTrans" cxnId="{89FDC40C-6BEE-4E37-96FD-7645A72E685D}">
      <dgm:prSet/>
      <dgm:spPr/>
      <dgm:t>
        <a:bodyPr/>
        <a:lstStyle/>
        <a:p>
          <a:endParaRPr lang="es-ES"/>
        </a:p>
      </dgm:t>
    </dgm:pt>
    <dgm:pt modelId="{B70D6F7B-E8A1-4CD9-BF32-8D40F65E3526}" type="sibTrans" cxnId="{89FDC40C-6BEE-4E37-96FD-7645A72E685D}">
      <dgm:prSet/>
      <dgm:spPr/>
      <dgm:t>
        <a:bodyPr/>
        <a:lstStyle/>
        <a:p>
          <a:endParaRPr lang="es-ES"/>
        </a:p>
      </dgm:t>
    </dgm:pt>
    <dgm:pt modelId="{168F99B8-0CC7-4DE8-AADB-7B7A8354FE22}">
      <dgm:prSet phldrT="[Texto]"/>
      <dgm:spPr/>
      <dgm:t>
        <a:bodyPr/>
        <a:lstStyle/>
        <a:p>
          <a:r>
            <a:rPr lang="es-ES" b="1" dirty="0" smtClean="0"/>
            <a:t>Asegurar la sostenibilidad financiera del ITSON y generar condiciones para incrementar la gestión de subsidio federal y estatal </a:t>
          </a:r>
          <a:endParaRPr lang="es-ES" b="1" dirty="0"/>
        </a:p>
      </dgm:t>
    </dgm:pt>
    <dgm:pt modelId="{6ACF4200-C5D4-4001-BBCB-E50A80B7ABDF}" type="parTrans" cxnId="{2FB427DE-0BE4-4C4E-B80F-518A8BC73AA7}">
      <dgm:prSet/>
      <dgm:spPr/>
      <dgm:t>
        <a:bodyPr/>
        <a:lstStyle/>
        <a:p>
          <a:endParaRPr lang="es-ES"/>
        </a:p>
      </dgm:t>
    </dgm:pt>
    <dgm:pt modelId="{B2FC140A-B68D-4F0F-9832-A7F20D0C5FC0}" type="sibTrans" cxnId="{2FB427DE-0BE4-4C4E-B80F-518A8BC73AA7}">
      <dgm:prSet/>
      <dgm:spPr/>
      <dgm:t>
        <a:bodyPr/>
        <a:lstStyle/>
        <a:p>
          <a:endParaRPr lang="es-ES"/>
        </a:p>
      </dgm:t>
    </dgm:pt>
    <dgm:pt modelId="{ECBB3891-DE93-4492-8435-B1B73B5B2BC4}" type="pres">
      <dgm:prSet presAssocID="{D8D495AA-E072-448F-995F-CB5F88BA0C48}" presName="diagram" presStyleCnt="0">
        <dgm:presLayoutVars>
          <dgm:chMax val="1"/>
          <dgm:dir/>
          <dgm:animLvl val="ctr"/>
          <dgm:resizeHandles val="exact"/>
        </dgm:presLayoutVars>
      </dgm:prSet>
      <dgm:spPr/>
      <dgm:t>
        <a:bodyPr/>
        <a:lstStyle/>
        <a:p>
          <a:endParaRPr lang="es-ES"/>
        </a:p>
      </dgm:t>
    </dgm:pt>
    <dgm:pt modelId="{47B946A7-5780-4A08-AB18-9CEB214A97AA}" type="pres">
      <dgm:prSet presAssocID="{D8D495AA-E072-448F-995F-CB5F88BA0C48}" presName="matrix" presStyleCnt="0"/>
      <dgm:spPr/>
    </dgm:pt>
    <dgm:pt modelId="{D6ED4F7E-B78D-4576-876D-1BD53F92605E}" type="pres">
      <dgm:prSet presAssocID="{D8D495AA-E072-448F-995F-CB5F88BA0C48}" presName="tile1" presStyleLbl="node1" presStyleIdx="0" presStyleCnt="4"/>
      <dgm:spPr/>
      <dgm:t>
        <a:bodyPr/>
        <a:lstStyle/>
        <a:p>
          <a:endParaRPr lang="es-ES"/>
        </a:p>
      </dgm:t>
    </dgm:pt>
    <dgm:pt modelId="{73E360E8-9395-4226-B8DE-BFD605B3B43A}" type="pres">
      <dgm:prSet presAssocID="{D8D495AA-E072-448F-995F-CB5F88BA0C48}" presName="tile1text" presStyleLbl="node1" presStyleIdx="0" presStyleCnt="4">
        <dgm:presLayoutVars>
          <dgm:chMax val="0"/>
          <dgm:chPref val="0"/>
          <dgm:bulletEnabled val="1"/>
        </dgm:presLayoutVars>
      </dgm:prSet>
      <dgm:spPr/>
      <dgm:t>
        <a:bodyPr/>
        <a:lstStyle/>
        <a:p>
          <a:endParaRPr lang="es-ES"/>
        </a:p>
      </dgm:t>
    </dgm:pt>
    <dgm:pt modelId="{F79FC319-ED4E-49FF-8E16-C6776252D8D6}" type="pres">
      <dgm:prSet presAssocID="{D8D495AA-E072-448F-995F-CB5F88BA0C48}" presName="tile2" presStyleLbl="node1" presStyleIdx="1" presStyleCnt="4"/>
      <dgm:spPr/>
      <dgm:t>
        <a:bodyPr/>
        <a:lstStyle/>
        <a:p>
          <a:endParaRPr lang="es-ES"/>
        </a:p>
      </dgm:t>
    </dgm:pt>
    <dgm:pt modelId="{CD40C1C1-5F15-4EC5-A685-5D164C4C15D4}" type="pres">
      <dgm:prSet presAssocID="{D8D495AA-E072-448F-995F-CB5F88BA0C48}" presName="tile2text" presStyleLbl="node1" presStyleIdx="1" presStyleCnt="4">
        <dgm:presLayoutVars>
          <dgm:chMax val="0"/>
          <dgm:chPref val="0"/>
          <dgm:bulletEnabled val="1"/>
        </dgm:presLayoutVars>
      </dgm:prSet>
      <dgm:spPr/>
      <dgm:t>
        <a:bodyPr/>
        <a:lstStyle/>
        <a:p>
          <a:endParaRPr lang="es-ES"/>
        </a:p>
      </dgm:t>
    </dgm:pt>
    <dgm:pt modelId="{958C454C-C184-418B-8B5C-C2CC8E549D4A}" type="pres">
      <dgm:prSet presAssocID="{D8D495AA-E072-448F-995F-CB5F88BA0C48}" presName="tile3" presStyleLbl="node1" presStyleIdx="2" presStyleCnt="4"/>
      <dgm:spPr/>
      <dgm:t>
        <a:bodyPr/>
        <a:lstStyle/>
        <a:p>
          <a:endParaRPr lang="es-ES"/>
        </a:p>
      </dgm:t>
    </dgm:pt>
    <dgm:pt modelId="{8C03D2A3-50E8-4E6B-884D-FA812A116434}" type="pres">
      <dgm:prSet presAssocID="{D8D495AA-E072-448F-995F-CB5F88BA0C48}" presName="tile3text" presStyleLbl="node1" presStyleIdx="2" presStyleCnt="4">
        <dgm:presLayoutVars>
          <dgm:chMax val="0"/>
          <dgm:chPref val="0"/>
          <dgm:bulletEnabled val="1"/>
        </dgm:presLayoutVars>
      </dgm:prSet>
      <dgm:spPr/>
      <dgm:t>
        <a:bodyPr/>
        <a:lstStyle/>
        <a:p>
          <a:endParaRPr lang="es-ES"/>
        </a:p>
      </dgm:t>
    </dgm:pt>
    <dgm:pt modelId="{C539F938-6858-4B52-8CA3-620787584E5C}" type="pres">
      <dgm:prSet presAssocID="{D8D495AA-E072-448F-995F-CB5F88BA0C48}" presName="tile4" presStyleLbl="node1" presStyleIdx="3" presStyleCnt="4"/>
      <dgm:spPr/>
      <dgm:t>
        <a:bodyPr/>
        <a:lstStyle/>
        <a:p>
          <a:endParaRPr lang="es-ES"/>
        </a:p>
      </dgm:t>
    </dgm:pt>
    <dgm:pt modelId="{3FC2502D-EBC4-4186-953C-20F9A0F5BB94}" type="pres">
      <dgm:prSet presAssocID="{D8D495AA-E072-448F-995F-CB5F88BA0C48}" presName="tile4text" presStyleLbl="node1" presStyleIdx="3" presStyleCnt="4">
        <dgm:presLayoutVars>
          <dgm:chMax val="0"/>
          <dgm:chPref val="0"/>
          <dgm:bulletEnabled val="1"/>
        </dgm:presLayoutVars>
      </dgm:prSet>
      <dgm:spPr/>
      <dgm:t>
        <a:bodyPr/>
        <a:lstStyle/>
        <a:p>
          <a:endParaRPr lang="es-ES"/>
        </a:p>
      </dgm:t>
    </dgm:pt>
    <dgm:pt modelId="{9F8EDBEF-96C9-4041-BCE4-91C7315F5FAB}" type="pres">
      <dgm:prSet presAssocID="{D8D495AA-E072-448F-995F-CB5F88BA0C48}" presName="centerTile" presStyleLbl="fgShp" presStyleIdx="0" presStyleCnt="1">
        <dgm:presLayoutVars>
          <dgm:chMax val="0"/>
          <dgm:chPref val="0"/>
        </dgm:presLayoutVars>
      </dgm:prSet>
      <dgm:spPr/>
      <dgm:t>
        <a:bodyPr/>
        <a:lstStyle/>
        <a:p>
          <a:endParaRPr lang="es-ES"/>
        </a:p>
      </dgm:t>
    </dgm:pt>
  </dgm:ptLst>
  <dgm:cxnLst>
    <dgm:cxn modelId="{E60A4ACE-0C38-41E8-885E-E6008DC4F9F9}" type="presOf" srcId="{168F99B8-0CC7-4DE8-AADB-7B7A8354FE22}" destId="{3FC2502D-EBC4-4186-953C-20F9A0F5BB94}" srcOrd="1" destOrd="0" presId="urn:microsoft.com/office/officeart/2005/8/layout/matrix1"/>
    <dgm:cxn modelId="{A6A5C9E9-6E42-42EE-AFBE-A66A3129E06A}" srcId="{D8D495AA-E072-448F-995F-CB5F88BA0C48}" destId="{732F441E-75B2-4D08-88A1-EDC02AE60D8B}" srcOrd="0" destOrd="0" parTransId="{4B1BC70C-E14B-4863-A5ED-CB20D3F342DE}" sibTransId="{61AA3458-96BC-47C7-9A7D-EFDEC2DD3938}"/>
    <dgm:cxn modelId="{EDFEC6B7-73A5-4690-9068-F6D5C5009CA0}" type="presOf" srcId="{5DF78B2B-B2AF-4FC1-92FA-0A06E167DCDB}" destId="{73E360E8-9395-4226-B8DE-BFD605B3B43A}" srcOrd="1" destOrd="0" presId="urn:microsoft.com/office/officeart/2005/8/layout/matrix1"/>
    <dgm:cxn modelId="{83FF48BB-8907-4AA7-9277-0D841B450F40}" type="presOf" srcId="{B6E859E2-DEE1-4AB8-AAB5-1FCBC8013C98}" destId="{CD40C1C1-5F15-4EC5-A685-5D164C4C15D4}" srcOrd="1" destOrd="0" presId="urn:microsoft.com/office/officeart/2005/8/layout/matrix1"/>
    <dgm:cxn modelId="{2FB427DE-0BE4-4C4E-B80F-518A8BC73AA7}" srcId="{732F441E-75B2-4D08-88A1-EDC02AE60D8B}" destId="{168F99B8-0CC7-4DE8-AADB-7B7A8354FE22}" srcOrd="3" destOrd="0" parTransId="{6ACF4200-C5D4-4001-BBCB-E50A80B7ABDF}" sibTransId="{B2FC140A-B68D-4F0F-9832-A7F20D0C5FC0}"/>
    <dgm:cxn modelId="{89FDC40C-6BEE-4E37-96FD-7645A72E685D}" srcId="{732F441E-75B2-4D08-88A1-EDC02AE60D8B}" destId="{3DA41936-0554-48C8-98E2-6B5329FCE822}" srcOrd="2" destOrd="0" parTransId="{A8E119D3-7E1C-4ABB-9B92-5BD52702223B}" sibTransId="{B70D6F7B-E8A1-4CD9-BF32-8D40F65E3526}"/>
    <dgm:cxn modelId="{AB6C6F7C-6A52-4DD4-A4B4-8C2ADF121F25}" srcId="{732F441E-75B2-4D08-88A1-EDC02AE60D8B}" destId="{B6E859E2-DEE1-4AB8-AAB5-1FCBC8013C98}" srcOrd="1" destOrd="0" parTransId="{2B2CCE2C-4835-41BF-96E5-269826D6AB68}" sibTransId="{A5F852CB-C265-469F-BEFB-63CB378C5DB5}"/>
    <dgm:cxn modelId="{2934CFA7-DF55-4CE6-AD64-982CCC66F510}" type="presOf" srcId="{B6E859E2-DEE1-4AB8-AAB5-1FCBC8013C98}" destId="{F79FC319-ED4E-49FF-8E16-C6776252D8D6}" srcOrd="0" destOrd="0" presId="urn:microsoft.com/office/officeart/2005/8/layout/matrix1"/>
    <dgm:cxn modelId="{8384A5C4-F911-4D42-B8E6-B38C31599566}" type="presOf" srcId="{3DA41936-0554-48C8-98E2-6B5329FCE822}" destId="{958C454C-C184-418B-8B5C-C2CC8E549D4A}" srcOrd="0" destOrd="0" presId="urn:microsoft.com/office/officeart/2005/8/layout/matrix1"/>
    <dgm:cxn modelId="{DD83E1EB-EE12-4588-BFED-A845C1A45391}" type="presOf" srcId="{5DF78B2B-B2AF-4FC1-92FA-0A06E167DCDB}" destId="{D6ED4F7E-B78D-4576-876D-1BD53F92605E}" srcOrd="0" destOrd="0" presId="urn:microsoft.com/office/officeart/2005/8/layout/matrix1"/>
    <dgm:cxn modelId="{4B4A9834-6F41-4CE5-BDC5-B9FBBF18FF1F}" type="presOf" srcId="{3DA41936-0554-48C8-98E2-6B5329FCE822}" destId="{8C03D2A3-50E8-4E6B-884D-FA812A116434}" srcOrd="1" destOrd="0" presId="urn:microsoft.com/office/officeart/2005/8/layout/matrix1"/>
    <dgm:cxn modelId="{0D8FCB83-71C2-4B11-B2F0-20C0C4FABBFC}" type="presOf" srcId="{168F99B8-0CC7-4DE8-AADB-7B7A8354FE22}" destId="{C539F938-6858-4B52-8CA3-620787584E5C}" srcOrd="0" destOrd="0" presId="urn:microsoft.com/office/officeart/2005/8/layout/matrix1"/>
    <dgm:cxn modelId="{9908EB36-B21F-47BC-8C91-ED64370848A6}" srcId="{732F441E-75B2-4D08-88A1-EDC02AE60D8B}" destId="{5DF78B2B-B2AF-4FC1-92FA-0A06E167DCDB}" srcOrd="0" destOrd="0" parTransId="{B1A6D330-9EDB-4706-895A-466FB9A8EB85}" sibTransId="{BE219EC7-E3B2-4304-9B8B-2A98A2413353}"/>
    <dgm:cxn modelId="{CE309FD7-1A25-4380-86D7-20C1C4B5F6DD}" type="presOf" srcId="{D8D495AA-E072-448F-995F-CB5F88BA0C48}" destId="{ECBB3891-DE93-4492-8435-B1B73B5B2BC4}" srcOrd="0" destOrd="0" presId="urn:microsoft.com/office/officeart/2005/8/layout/matrix1"/>
    <dgm:cxn modelId="{49FDE934-9580-4740-8D46-EF202C2C8F09}" type="presOf" srcId="{732F441E-75B2-4D08-88A1-EDC02AE60D8B}" destId="{9F8EDBEF-96C9-4041-BCE4-91C7315F5FAB}" srcOrd="0" destOrd="0" presId="urn:microsoft.com/office/officeart/2005/8/layout/matrix1"/>
    <dgm:cxn modelId="{CADB37B5-A66A-4A7F-83B6-8F96F9FFE5FE}" type="presParOf" srcId="{ECBB3891-DE93-4492-8435-B1B73B5B2BC4}" destId="{47B946A7-5780-4A08-AB18-9CEB214A97AA}" srcOrd="0" destOrd="0" presId="urn:microsoft.com/office/officeart/2005/8/layout/matrix1"/>
    <dgm:cxn modelId="{0DC97D37-11C9-4037-AFDD-51295896D8EB}" type="presParOf" srcId="{47B946A7-5780-4A08-AB18-9CEB214A97AA}" destId="{D6ED4F7E-B78D-4576-876D-1BD53F92605E}" srcOrd="0" destOrd="0" presId="urn:microsoft.com/office/officeart/2005/8/layout/matrix1"/>
    <dgm:cxn modelId="{935AF5C7-ABEC-4742-B012-04B2334F3840}" type="presParOf" srcId="{47B946A7-5780-4A08-AB18-9CEB214A97AA}" destId="{73E360E8-9395-4226-B8DE-BFD605B3B43A}" srcOrd="1" destOrd="0" presId="urn:microsoft.com/office/officeart/2005/8/layout/matrix1"/>
    <dgm:cxn modelId="{E02776CE-69D6-48E8-8649-BF2B0B0E5821}" type="presParOf" srcId="{47B946A7-5780-4A08-AB18-9CEB214A97AA}" destId="{F79FC319-ED4E-49FF-8E16-C6776252D8D6}" srcOrd="2" destOrd="0" presId="urn:microsoft.com/office/officeart/2005/8/layout/matrix1"/>
    <dgm:cxn modelId="{34803BAC-37FA-4576-9F2F-FF65E1DD590D}" type="presParOf" srcId="{47B946A7-5780-4A08-AB18-9CEB214A97AA}" destId="{CD40C1C1-5F15-4EC5-A685-5D164C4C15D4}" srcOrd="3" destOrd="0" presId="urn:microsoft.com/office/officeart/2005/8/layout/matrix1"/>
    <dgm:cxn modelId="{991BE2C3-40E1-446A-BC5D-711C9C5FF04C}" type="presParOf" srcId="{47B946A7-5780-4A08-AB18-9CEB214A97AA}" destId="{958C454C-C184-418B-8B5C-C2CC8E549D4A}" srcOrd="4" destOrd="0" presId="urn:microsoft.com/office/officeart/2005/8/layout/matrix1"/>
    <dgm:cxn modelId="{616470DC-F328-4EF2-8065-0BE66B0184CA}" type="presParOf" srcId="{47B946A7-5780-4A08-AB18-9CEB214A97AA}" destId="{8C03D2A3-50E8-4E6B-884D-FA812A116434}" srcOrd="5" destOrd="0" presId="urn:microsoft.com/office/officeart/2005/8/layout/matrix1"/>
    <dgm:cxn modelId="{1E3C855E-CBCA-4594-B651-59AD607C37ED}" type="presParOf" srcId="{47B946A7-5780-4A08-AB18-9CEB214A97AA}" destId="{C539F938-6858-4B52-8CA3-620787584E5C}" srcOrd="6" destOrd="0" presId="urn:microsoft.com/office/officeart/2005/8/layout/matrix1"/>
    <dgm:cxn modelId="{1E47F82E-6177-49A7-B364-AC999B760FD2}" type="presParOf" srcId="{47B946A7-5780-4A08-AB18-9CEB214A97AA}" destId="{3FC2502D-EBC4-4186-953C-20F9A0F5BB94}" srcOrd="7" destOrd="0" presId="urn:microsoft.com/office/officeart/2005/8/layout/matrix1"/>
    <dgm:cxn modelId="{A7C10E6C-4BF2-40E8-AE6C-813CE7124D2C}" type="presParOf" srcId="{ECBB3891-DE93-4492-8435-B1B73B5B2BC4}" destId="{9F8EDBEF-96C9-4041-BCE4-91C7315F5FA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D4F7E-B78D-4576-876D-1BD53F92605E}">
      <dsp:nvSpPr>
        <dsp:cNvPr id="0" name=""/>
        <dsp:cNvSpPr/>
      </dsp:nvSpPr>
      <dsp:spPr>
        <a:xfrm rot="16200000">
          <a:off x="508000" y="-508000"/>
          <a:ext cx="2032000" cy="3048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 sz="1800" b="1" kern="1200" dirty="0" smtClean="0"/>
            <a:t>Asegurar íntegramente los sueldos, prestaciones y promociones del personal de planta actual</a:t>
          </a:r>
        </a:p>
      </dsp:txBody>
      <dsp:txXfrm rot="5400000">
        <a:off x="0" y="0"/>
        <a:ext cx="3048000" cy="1524000"/>
      </dsp:txXfrm>
    </dsp:sp>
    <dsp:sp modelId="{F79FC319-ED4E-49FF-8E16-C6776252D8D6}">
      <dsp:nvSpPr>
        <dsp:cNvPr id="0" name=""/>
        <dsp:cNvSpPr/>
      </dsp:nvSpPr>
      <dsp:spPr>
        <a:xfrm>
          <a:off x="3048000" y="0"/>
          <a:ext cx="3048000" cy="203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 sz="1800" b="1" kern="1200" dirty="0" smtClean="0"/>
            <a:t>Asegurar el mecanismo de aportaciones al fondo de pensiones</a:t>
          </a:r>
          <a:endParaRPr lang="es-ES" sz="1800" b="1" kern="1200" dirty="0"/>
        </a:p>
      </dsp:txBody>
      <dsp:txXfrm>
        <a:off x="3048000" y="0"/>
        <a:ext cx="3048000" cy="1524000"/>
      </dsp:txXfrm>
    </dsp:sp>
    <dsp:sp modelId="{958C454C-C184-418B-8B5C-C2CC8E549D4A}">
      <dsp:nvSpPr>
        <dsp:cNvPr id="0" name=""/>
        <dsp:cNvSpPr/>
      </dsp:nvSpPr>
      <dsp:spPr>
        <a:xfrm rot="10800000">
          <a:off x="0" y="2032000"/>
          <a:ext cx="3048000" cy="2032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 sz="1800" b="1" kern="1200" dirty="0" smtClean="0"/>
            <a:t>Asegurar progresivamente el crecimiento de la base sindical</a:t>
          </a:r>
          <a:endParaRPr lang="es-ES" sz="1800" b="1" kern="1200" dirty="0"/>
        </a:p>
      </dsp:txBody>
      <dsp:txXfrm rot="10800000">
        <a:off x="0" y="2539999"/>
        <a:ext cx="3048000" cy="1524000"/>
      </dsp:txXfrm>
    </dsp:sp>
    <dsp:sp modelId="{C539F938-6858-4B52-8CA3-620787584E5C}">
      <dsp:nvSpPr>
        <dsp:cNvPr id="0" name=""/>
        <dsp:cNvSpPr/>
      </dsp:nvSpPr>
      <dsp:spPr>
        <a:xfrm rot="5400000">
          <a:off x="3556000" y="1523999"/>
          <a:ext cx="2032000" cy="30480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s-ES" sz="1800" b="1" kern="1200" dirty="0" smtClean="0"/>
            <a:t>Asegurar la sostenibilidad financiera del ITSON y generar condiciones para incrementar la gestión de subsidio federal y estatal </a:t>
          </a:r>
          <a:endParaRPr lang="es-ES" sz="1800" b="1" kern="1200" dirty="0"/>
        </a:p>
      </dsp:txBody>
      <dsp:txXfrm rot="-5400000">
        <a:off x="3048000" y="2539999"/>
        <a:ext cx="3048000" cy="1524000"/>
      </dsp:txXfrm>
    </dsp:sp>
    <dsp:sp modelId="{9F8EDBEF-96C9-4041-BCE4-91C7315F5FAB}">
      <dsp:nvSpPr>
        <dsp:cNvPr id="0" name=""/>
        <dsp:cNvSpPr/>
      </dsp:nvSpPr>
      <dsp:spPr>
        <a:xfrm>
          <a:off x="2133600" y="1523999"/>
          <a:ext cx="1828800" cy="1016000"/>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b="1" kern="1200" dirty="0" smtClean="0"/>
            <a:t>PREMISAS</a:t>
          </a:r>
          <a:endParaRPr lang="es-ES" sz="1800" b="1" kern="1200" dirty="0"/>
        </a:p>
      </dsp:txBody>
      <dsp:txXfrm>
        <a:off x="2183197" y="1573596"/>
        <a:ext cx="1729606" cy="91680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04615" y="2722757"/>
            <a:ext cx="7002065" cy="1765877"/>
          </a:xfrm>
          <a:noFill/>
        </p:spPr>
        <p:txBody>
          <a:bodyPr anchor="b">
            <a:noAutofit/>
          </a:bodyPr>
          <a:lstStyle>
            <a:lvl1pPr algn="ctr">
              <a:defRPr sz="3600">
                <a:solidFill>
                  <a:schemeClr val="bg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74023" y="5045365"/>
            <a:ext cx="8373597" cy="959055"/>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9EFC066-2A43-C246-9377-DFC938942735}" type="datetimeFigureOut">
              <a:rPr lang="es-MX" smtClean="0"/>
              <a:t>26/01/2023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17389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4367" y="643720"/>
            <a:ext cx="7080833" cy="574127"/>
          </a:xfrm>
        </p:spPr>
        <p:txBody>
          <a:bodyPr>
            <a:normAutofit/>
          </a:bodyPr>
          <a:lstStyle>
            <a:lvl1pPr>
              <a:defRPr sz="2800">
                <a:solidFill>
                  <a:schemeClr val="bg1"/>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34367" y="1881282"/>
            <a:ext cx="8599240" cy="42699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EFC066-2A43-C246-9377-DFC938942735}" type="datetimeFigureOut">
              <a:rPr lang="es-MX" smtClean="0"/>
              <a:t>26/01/2023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853075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contenid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34366" y="1530038"/>
            <a:ext cx="4153075"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14613" y="1526863"/>
            <a:ext cx="4118994"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9EFC066-2A43-C246-9377-DFC938942735}" type="datetimeFigureOut">
              <a:rPr lang="es-MX" smtClean="0"/>
              <a:t>26/01/2023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301690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68445" y="626322"/>
            <a:ext cx="7207643" cy="608924"/>
          </a:xfrm>
        </p:spPr>
        <p:txBody>
          <a:bodyPr/>
          <a:lstStyle>
            <a:lvl1pPr>
              <a:defRPr sz="2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8444" y="1575893"/>
            <a:ext cx="425255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68443" y="2476674"/>
            <a:ext cx="4252553" cy="3345286"/>
          </a:xfrm>
        </p:spPr>
        <p:txBody>
          <a:bodyPr>
            <a:normAutofit/>
          </a:bodyPr>
          <a:lstStyle>
            <a:lvl1pPr>
              <a:defRPr sz="2000"/>
            </a:lvl1pPr>
            <a:lvl2pPr>
              <a:defRPr sz="1800"/>
            </a:lvl2pPr>
            <a:lvl3pPr>
              <a:defRPr sz="1600"/>
            </a:lvl3pPr>
            <a:lvl4pPr>
              <a:defRPr sz="1400"/>
            </a:lvl4pPr>
            <a:lvl5pPr>
              <a:defRPr sz="1400"/>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1" y="1555750"/>
            <a:ext cx="41876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1" y="2476674"/>
            <a:ext cx="4187677" cy="3345286"/>
          </a:xfrm>
        </p:spPr>
        <p:txBody>
          <a:bodyPr>
            <a:normAutofit/>
          </a:bodyPr>
          <a:lstStyle>
            <a:lvl1pPr>
              <a:defRPr sz="2000"/>
            </a:lvl1pPr>
            <a:lvl2pPr>
              <a:defRPr sz="1800"/>
            </a:lvl2pPr>
            <a:lvl3pPr>
              <a:defRPr sz="1600"/>
            </a:lvl3pPr>
            <a:lvl4pPr>
              <a:defRPr sz="1400"/>
            </a:lvl4pPr>
            <a:lvl5pPr>
              <a:defRPr sz="1400"/>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9EFC066-2A43-C246-9377-DFC938942735}" type="datetimeFigureOut">
              <a:rPr lang="es-MX" smtClean="0"/>
              <a:t>26/01/2023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393198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600"/>
            </a:lvl1p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9EFC066-2A43-C246-9377-DFC938942735}" type="datetimeFigureOut">
              <a:rPr lang="es-MX" smtClean="0"/>
              <a:t>26/01/2023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13539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Imagen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42861" y="548031"/>
            <a:ext cx="6702753" cy="591525"/>
          </a:xfrm>
        </p:spPr>
        <p:txBody>
          <a:bodyPr anchor="b">
            <a:noAutofit/>
          </a:bodyPr>
          <a:lstStyle>
            <a:lvl1pPr>
              <a:defRPr sz="2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1487513"/>
            <a:ext cx="4629150" cy="437353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1487513"/>
            <a:ext cx="2949178" cy="43814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EFC066-2A43-C246-9377-DFC938942735}" type="datetimeFigureOut">
              <a:rPr lang="es-MX" smtClean="0"/>
              <a:t>26/01/2023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3374449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600"/>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EFC066-2A43-C246-9377-DFC938942735}" type="datetimeFigureOut">
              <a:rPr lang="es-MX" smtClean="0"/>
              <a:t>26/01/2023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4198152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1444017"/>
            <a:ext cx="1971675" cy="4732946"/>
          </a:xfrm>
        </p:spPr>
        <p:txBody>
          <a:bodyPr vert="eaVert">
            <a:normAutofit/>
          </a:bodyPr>
          <a:lstStyle>
            <a:lvl1pPr>
              <a:defRPr sz="3200">
                <a:solidFill>
                  <a:schemeClr val="accent5">
                    <a:lumMod val="75000"/>
                  </a:schemeClr>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1444017"/>
            <a:ext cx="5800725" cy="473294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EFC066-2A43-C246-9377-DFC938942735}" type="datetimeFigureOut">
              <a:rPr lang="es-MX" smtClean="0"/>
              <a:t>26/01/2023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FCDAA9-D5FC-9947-8D6C-8CAC721D3B9F}" type="slidenum">
              <a:rPr lang="es-MX" smtClean="0"/>
              <a:t>‹Nº›</a:t>
            </a:fld>
            <a:endParaRPr lang="es-MX"/>
          </a:p>
        </p:txBody>
      </p:sp>
    </p:spTree>
    <p:extLst>
      <p:ext uri="{BB962C8B-B14F-4D97-AF65-F5344CB8AC3E}">
        <p14:creationId xmlns:p14="http://schemas.microsoft.com/office/powerpoint/2010/main" val="1021740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4367" y="617622"/>
            <a:ext cx="7019945" cy="60892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234367" y="1585519"/>
            <a:ext cx="8599240" cy="4269997"/>
          </a:xfrm>
          <a:prstGeom prst="rect">
            <a:avLst/>
          </a:prstGeom>
        </p:spPr>
        <p:txBody>
          <a:bodyPr vert="horz" lIns="91440" tIns="45720" rIns="91440" bIns="45720" rtlCol="0">
            <a:normAutofit/>
          </a:body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FC066-2A43-C246-9377-DFC938942735}" type="datetimeFigureOut">
              <a:rPr lang="es-MX" smtClean="0"/>
              <a:t>26/01/2023</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CDAA9-D5FC-9947-8D6C-8CAC721D3B9F}" type="slidenum">
              <a:rPr lang="es-MX" smtClean="0"/>
              <a:t>‹Nº›</a:t>
            </a:fld>
            <a:endParaRPr lang="es-MX"/>
          </a:p>
        </p:txBody>
      </p:sp>
    </p:spTree>
    <p:extLst>
      <p:ext uri="{BB962C8B-B14F-4D97-AF65-F5344CB8AC3E}">
        <p14:creationId xmlns:p14="http://schemas.microsoft.com/office/powerpoint/2010/main" val="2294073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9" r:id="rId6"/>
    <p:sldLayoutId id="2147483670" r:id="rId7"/>
    <p:sldLayoutId id="2147483671" r:id="rId8"/>
  </p:sldLayoutIdLst>
  <p:txStyles>
    <p:titleStyle>
      <a:lvl1pPr algn="l" defTabSz="914400" rtl="0" eaLnBrk="1" latinLnBrk="0" hangingPunct="1">
        <a:lnSpc>
          <a:spcPct val="90000"/>
        </a:lnSpc>
        <a:spcBef>
          <a:spcPct val="0"/>
        </a:spcBef>
        <a:buNone/>
        <a:defRPr sz="2200" b="1" i="0" kern="1200">
          <a:solidFill>
            <a:srgbClr val="FFFFFF"/>
          </a:solidFill>
          <a:latin typeface="Avenir Black" panose="02000503020000020003" pitchFamily="2" charset="0"/>
          <a:ea typeface="+mj-ea"/>
          <a:cs typeface="+mj-cs"/>
        </a:defRPr>
      </a:lvl1pPr>
    </p:titleStyle>
    <p:bodyStyle>
      <a:lvl1pPr marL="228600" indent="-228600" algn="l" defTabSz="914400" rtl="0" eaLnBrk="1" latinLnBrk="0" hangingPunct="1">
        <a:lnSpc>
          <a:spcPct val="120000"/>
        </a:lnSpc>
        <a:spcBef>
          <a:spcPts val="0"/>
        </a:spcBef>
        <a:spcAft>
          <a:spcPts val="600"/>
        </a:spcAft>
        <a:buFont typeface="Arial" panose="020B0604020202020204" pitchFamily="34" charset="0"/>
        <a:buChar char="•"/>
        <a:defRPr sz="2400" b="0" i="0" kern="1200">
          <a:solidFill>
            <a:schemeClr val="tx1"/>
          </a:solidFill>
          <a:latin typeface="Avenir Roman" panose="02000503020000020003" pitchFamily="2" charset="0"/>
          <a:ea typeface="+mn-ea"/>
          <a:cs typeface="+mn-cs"/>
        </a:defRPr>
      </a:lvl1pPr>
      <a:lvl2pPr marL="685800" indent="-228600" algn="l" defTabSz="914400" rtl="0" eaLnBrk="1" latinLnBrk="0" hangingPunct="1">
        <a:lnSpc>
          <a:spcPct val="120000"/>
        </a:lnSpc>
        <a:spcBef>
          <a:spcPts val="0"/>
        </a:spcBef>
        <a:spcAft>
          <a:spcPts val="600"/>
        </a:spcAft>
        <a:buFont typeface="Arial" panose="020B0604020202020204" pitchFamily="34" charset="0"/>
        <a:buChar char="•"/>
        <a:defRPr sz="2000" b="0" i="0" kern="1200">
          <a:solidFill>
            <a:schemeClr val="tx1"/>
          </a:solidFill>
          <a:latin typeface="Avenir Roman" panose="02000503020000020003" pitchFamily="2" charset="0"/>
          <a:ea typeface="+mn-ea"/>
          <a:cs typeface="+mn-cs"/>
        </a:defRPr>
      </a:lvl2pPr>
      <a:lvl3pPr marL="1143000" indent="-228600" algn="l" defTabSz="914400" rtl="0" eaLnBrk="1" latinLnBrk="0" hangingPunct="1">
        <a:lnSpc>
          <a:spcPct val="120000"/>
        </a:lnSpc>
        <a:spcBef>
          <a:spcPts val="0"/>
        </a:spcBef>
        <a:spcAft>
          <a:spcPts val="600"/>
        </a:spcAft>
        <a:buFont typeface="Arial" panose="020B0604020202020204" pitchFamily="34" charset="0"/>
        <a:buChar char="•"/>
        <a:defRPr sz="1800" b="0" i="0" kern="1200">
          <a:solidFill>
            <a:schemeClr val="tx1"/>
          </a:solidFill>
          <a:latin typeface="Avenir Roman" panose="02000503020000020003" pitchFamily="2" charset="0"/>
          <a:ea typeface="+mn-ea"/>
          <a:cs typeface="+mn-cs"/>
        </a:defRPr>
      </a:lvl3pPr>
      <a:lvl4pPr marL="1600200" indent="-228600" algn="l" defTabSz="914400" rtl="0" eaLnBrk="1" latinLnBrk="0" hangingPunct="1">
        <a:lnSpc>
          <a:spcPct val="120000"/>
        </a:lnSpc>
        <a:spcBef>
          <a:spcPts val="0"/>
        </a:spcBef>
        <a:spcAft>
          <a:spcPts val="600"/>
        </a:spcAft>
        <a:buFont typeface="Arial" panose="020B0604020202020204" pitchFamily="34" charset="0"/>
        <a:buChar char="•"/>
        <a:defRPr sz="1600" b="0" i="0" kern="1200">
          <a:solidFill>
            <a:schemeClr val="tx1"/>
          </a:solidFill>
          <a:latin typeface="Avenir Roman" panose="02000503020000020003" pitchFamily="2" charset="0"/>
          <a:ea typeface="+mn-ea"/>
          <a:cs typeface="+mn-cs"/>
        </a:defRPr>
      </a:lvl4pPr>
      <a:lvl5pPr marL="2057400" indent="-228600" algn="l" defTabSz="914400" rtl="0" eaLnBrk="1" latinLnBrk="0" hangingPunct="1">
        <a:lnSpc>
          <a:spcPct val="120000"/>
        </a:lnSpc>
        <a:spcBef>
          <a:spcPts val="0"/>
        </a:spcBef>
        <a:spcAft>
          <a:spcPts val="600"/>
        </a:spcAft>
        <a:buFont typeface="Arial" panose="020B0604020202020204" pitchFamily="34" charset="0"/>
        <a:buChar char="•"/>
        <a:defRPr sz="1600" b="0" i="0" kern="1200">
          <a:solidFill>
            <a:schemeClr val="tx1"/>
          </a:solidFill>
          <a:latin typeface="Avenir Roman"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4023" y="2527448"/>
            <a:ext cx="8530280" cy="1765877"/>
          </a:xfrm>
        </p:spPr>
        <p:txBody>
          <a:bodyPr/>
          <a:lstStyle/>
          <a:p>
            <a:r>
              <a:rPr lang="es-ES" sz="2800" dirty="0">
                <a:latin typeface="Arial" panose="020B0604020202020204" pitchFamily="34" charset="0"/>
                <a:cs typeface="Arial" panose="020B0604020202020204" pitchFamily="34" charset="0"/>
              </a:rPr>
              <a:t>PROYECTO </a:t>
            </a:r>
            <a:r>
              <a:rPr lang="es-ES" sz="2800" dirty="0" smtClean="0">
                <a:latin typeface="Arial" panose="020B0604020202020204" pitchFamily="34" charset="0"/>
                <a:cs typeface="Arial" panose="020B0604020202020204" pitchFamily="34" charset="0"/>
              </a:rPr>
              <a:t>DE CONDICIONES DE TRABAJO PARA LAS NUEVAS CONTRATACIONES DE PERSONAL POR TIEMPO INDETERMINADO </a:t>
            </a:r>
            <a:endParaRPr lang="es-E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69285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471194731"/>
              </p:ext>
            </p:extLst>
          </p:nvPr>
        </p:nvGraphicFramePr>
        <p:xfrm>
          <a:off x="292963" y="1585914"/>
          <a:ext cx="8664605" cy="3885883"/>
        </p:xfrm>
        <a:graphic>
          <a:graphicData uri="http://schemas.openxmlformats.org/drawingml/2006/table">
            <a:tbl>
              <a:tblPr firstRow="1" firstCol="1" bandRow="1">
                <a:tableStyleId>{5940675A-B579-460E-94D1-54222C63F5DA}</a:tableStyleId>
              </a:tblPr>
              <a:tblGrid>
                <a:gridCol w="2805344">
                  <a:extLst>
                    <a:ext uri="{9D8B030D-6E8A-4147-A177-3AD203B41FA5}">
                      <a16:colId xmlns:a16="http://schemas.microsoft.com/office/drawing/2014/main" xmlns="" val="217755521"/>
                    </a:ext>
                  </a:extLst>
                </a:gridCol>
                <a:gridCol w="5859261">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14.- DEFINICIONES GENERALES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8. CONTRATO COLECTIVO DE TRABAJO. -  </a:t>
                      </a:r>
                      <a:r>
                        <a:rPr lang="es-MX" sz="1200" kern="1200" dirty="0" smtClean="0">
                          <a:solidFill>
                            <a:schemeClr val="tx1"/>
                          </a:solidFill>
                          <a:effectLst/>
                          <a:latin typeface="Arial" panose="020B0604020202020204" pitchFamily="34" charset="0"/>
                          <a:ea typeface="+mn-ea"/>
                          <a:cs typeface="Arial" panose="020B0604020202020204" pitchFamily="34" charset="0"/>
                        </a:rPr>
                        <a:t>Es el convenio celebrado entre EL SINDICATO y LA UNIVERSIDAD con objeto de establecer las condiciones según las cuales debe prestarse el trabajo en la Institución.</a:t>
                      </a:r>
                    </a:p>
                    <a:p>
                      <a:r>
                        <a:rPr lang="es-MX" sz="1200" kern="1200" dirty="0" smtClean="0">
                          <a:solidFill>
                            <a:schemeClr val="tx1"/>
                          </a:solidFill>
                          <a:effectLst/>
                          <a:latin typeface="Arial" panose="020B0604020202020204" pitchFamily="34" charset="0"/>
                          <a:ea typeface="+mn-ea"/>
                          <a:cs typeface="Arial" panose="020B0604020202020204" pitchFamily="34" charset="0"/>
                        </a:rPr>
                        <a:t>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29. PRIMA DE ANTIGÜEDAD. – </a:t>
                      </a:r>
                      <a:r>
                        <a:rPr lang="es-MX" sz="1200" kern="1200" dirty="0" smtClean="0">
                          <a:solidFill>
                            <a:schemeClr val="tx1"/>
                          </a:solidFill>
                          <a:effectLst/>
                          <a:latin typeface="Arial" panose="020B0604020202020204" pitchFamily="34" charset="0"/>
                          <a:ea typeface="+mn-ea"/>
                          <a:cs typeface="Arial" panose="020B0604020202020204" pitchFamily="34" charset="0"/>
                        </a:rPr>
                        <a:t>Consiste en un 2% sobre el salario base a partir del segundo año por cada año de servicio, más un 2% adicional después del quinto año, hasta el momento en que la trabajadora o el trabajador reúna los requisitos de retiro establecidos en el Programa de Beneficios por Separación (PBS)</a:t>
                      </a:r>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4535" marR="64535" marT="0" marB="0"/>
                </a:tc>
                <a:tc>
                  <a:txBody>
                    <a:bodyPr/>
                    <a:lstStyle/>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CLÁUSULA  14.- DEFINICIONES GENERALES</a:t>
                      </a:r>
                    </a:p>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8. CONTRATO COLECTIVO DE TRABAJO. -  </a:t>
                      </a:r>
                      <a:r>
                        <a:rPr lang="es-MX" sz="1200" kern="1200" dirty="0">
                          <a:solidFill>
                            <a:schemeClr val="tx1"/>
                          </a:solidFill>
                          <a:effectLst/>
                          <a:latin typeface="Arial" panose="020B0604020202020204" pitchFamily="34" charset="0"/>
                          <a:ea typeface="+mn-ea"/>
                          <a:cs typeface="Arial" panose="020B0604020202020204" pitchFamily="34" charset="0"/>
                        </a:rPr>
                        <a:t>Es el convenio celebrado entre EL SINDICATO y LA UNIVERSIDAD con objeto de establecer las condiciones según las cuales debe prestarse el trabajo en la Institución.</a:t>
                      </a:r>
                    </a:p>
                    <a:p>
                      <a:pPr marL="0" algn="just" defTabSz="914400" rtl="0" eaLnBrk="1" latinLnBrk="0" hangingPunct="1">
                        <a:spcAft>
                          <a:spcPts val="0"/>
                        </a:spcAft>
                      </a:pP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Las condiciones de trabajo contenidas en el presente Contrato Colectivo de Trabajo que, expresamente así se señalen, no se extenderán a las trabajadoras y a los trabajadores cuyas contrataciones por tiempo indeterminado se celebren a partir del </a:t>
                      </a: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16 </a:t>
                      </a: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de agosto de 2023.  </a:t>
                      </a:r>
                    </a:p>
                    <a:p>
                      <a:pPr algn="just">
                        <a:spcAft>
                          <a:spcPts val="0"/>
                        </a:spcAft>
                      </a:pPr>
                      <a:r>
                        <a:rPr lang="es-MX" sz="1200" kern="1200" dirty="0">
                          <a:solidFill>
                            <a:schemeClr val="tx1"/>
                          </a:solidFill>
                          <a:effectLst/>
                          <a:latin typeface="Arial" panose="020B0604020202020204" pitchFamily="34" charset="0"/>
                          <a:ea typeface="+mn-ea"/>
                          <a:cs typeface="Arial" panose="020B0604020202020204" pitchFamily="34" charset="0"/>
                        </a:rPr>
                        <a:t> </a:t>
                      </a:r>
                    </a:p>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29. PRIMA DE ANTIGÜEDAD. –</a:t>
                      </a:r>
                      <a:r>
                        <a:rPr lang="es-MX" sz="1200" kern="1200" dirty="0">
                          <a:solidFill>
                            <a:schemeClr val="tx1"/>
                          </a:solidFill>
                          <a:effectLst/>
                          <a:latin typeface="Arial" panose="020B0604020202020204" pitchFamily="34" charset="0"/>
                          <a:ea typeface="+mn-ea"/>
                          <a:cs typeface="Arial" panose="020B0604020202020204" pitchFamily="34" charset="0"/>
                        </a:rPr>
                        <a:t> Consiste en un 2% sobre el salario base a partir del segundo año por cada año de servicio, más un 2% adicional después del quinto año, hasta el momento en que la trabajadora o el trabajador reúna los requisitos de retiro establecidos en el Programa de Beneficios por Separación (PBS)</a:t>
                      </a:r>
                    </a:p>
                    <a:p>
                      <a:pPr algn="just">
                        <a:spcAft>
                          <a:spcPts val="0"/>
                        </a:spcAft>
                      </a:pP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a:t>
                      </a: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las trabajadoras y los trabajadores cuya contratación por tiempo indeterminado se hubiese realizado a partir del </a:t>
                      </a: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16 </a:t>
                      </a: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de agosto de 2023 esta prestación quedará sin efecto; sin perjuicio de lo establecido en el artículo 162 de la Ley Federal de Trabajo respecto de la prima de antigüedad.   </a:t>
                      </a:r>
                    </a:p>
                    <a:p>
                      <a:pPr algn="just">
                        <a:spcAft>
                          <a:spcPts val="0"/>
                        </a:spcAft>
                      </a:pPr>
                      <a:r>
                        <a:rPr lang="es-MX" sz="1200" kern="1200" dirty="0">
                          <a:solidFill>
                            <a:schemeClr val="tx1"/>
                          </a:solidFill>
                          <a:effectLst/>
                          <a:latin typeface="Arial" panose="020B0604020202020204" pitchFamily="34" charset="0"/>
                          <a:ea typeface="+mn-ea"/>
                          <a:cs typeface="Arial" panose="020B0604020202020204" pitchFamily="34" charset="0"/>
                        </a:rPr>
                        <a:t>  </a:t>
                      </a:r>
                    </a:p>
                    <a:p>
                      <a:pPr algn="just">
                        <a:spcAft>
                          <a:spcPts val="0"/>
                        </a:spcAft>
                      </a:pP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32. NUEVAS GENERACIONES. – Se refiere a las trabajadoras y los trabajadores que sean contratados por tiempo indeterminado a partir del </a:t>
                      </a: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16 </a:t>
                      </a: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de agosto de 2023.</a:t>
                      </a: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3048169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3042463403"/>
              </p:ext>
            </p:extLst>
          </p:nvPr>
        </p:nvGraphicFramePr>
        <p:xfrm>
          <a:off x="292963" y="1585914"/>
          <a:ext cx="8664605" cy="3337243"/>
        </p:xfrm>
        <a:graphic>
          <a:graphicData uri="http://schemas.openxmlformats.org/drawingml/2006/table">
            <a:tbl>
              <a:tblPr firstRow="1" firstCol="1" bandRow="1">
                <a:tableStyleId>{5940675A-B579-460E-94D1-54222C63F5DA}</a:tableStyleId>
              </a:tblPr>
              <a:tblGrid>
                <a:gridCol w="3986074">
                  <a:extLst>
                    <a:ext uri="{9D8B030D-6E8A-4147-A177-3AD203B41FA5}">
                      <a16:colId xmlns:a16="http://schemas.microsoft.com/office/drawing/2014/main" xmlns="" val="217755521"/>
                    </a:ext>
                  </a:extLst>
                </a:gridCol>
                <a:gridCol w="4678531">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CLÁUSULA 35.- ESTÍMULO A LA ASISTENCIA </a:t>
                      </a:r>
                    </a:p>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LA UNIVERSIDAD </a:t>
                      </a:r>
                      <a:r>
                        <a:rPr lang="es-MX" sz="1200" kern="1200" dirty="0">
                          <a:solidFill>
                            <a:schemeClr val="tx1"/>
                          </a:solidFill>
                          <a:effectLst/>
                          <a:latin typeface="Arial" panose="020B0604020202020204" pitchFamily="34" charset="0"/>
                          <a:ea typeface="+mn-ea"/>
                          <a:cs typeface="Arial" panose="020B0604020202020204" pitchFamily="34" charset="0"/>
                        </a:rPr>
                        <a:t>otorgará un estímulo económico por un monto de $4,036.00 (cuatro mil treinta y seis pesos 00/100 M.N.) al personal de planta sindicalizado que no hagan uso de los días de licencia a que se refiere la cláusula 34 y los días de permiso que disponen las cláusulas 32, 33 y 40 del presente Contrato Colectivo de Trabajo.  Este estímulo se pagará en la segunda quincena o cuarta semana del mes de enero del año siguiente al que corresponda el uso de esos días, según su periodicidad de pago. </a:t>
                      </a:r>
                    </a:p>
                    <a:p>
                      <a:pPr algn="just">
                        <a:spcAft>
                          <a:spcPts val="0"/>
                        </a:spcAft>
                      </a:pPr>
                      <a:r>
                        <a:rPr lang="es-MX" sz="1200" kern="1200" dirty="0">
                          <a:solidFill>
                            <a:schemeClr val="tx1"/>
                          </a:solidFill>
                          <a:effectLst/>
                          <a:latin typeface="Arial" panose="020B0604020202020204" pitchFamily="34" charset="0"/>
                          <a:ea typeface="+mn-ea"/>
                          <a:cs typeface="Arial" panose="020B0604020202020204" pitchFamily="34" charset="0"/>
                        </a:rPr>
                        <a:t> </a:t>
                      </a:r>
                    </a:p>
                  </a:txBody>
                  <a:tcPr marL="68580" marR="68580" marT="0" marB="0"/>
                </a:tc>
                <a:tc>
                  <a:txBody>
                    <a:bodyPr/>
                    <a:lstStyle/>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CLÁUSULA 35.- ESTÍMULO A LA ASISTENCIA </a:t>
                      </a:r>
                    </a:p>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LA UNIVERSIDAD </a:t>
                      </a:r>
                      <a:r>
                        <a:rPr lang="es-MX" sz="1200" kern="1200" dirty="0">
                          <a:solidFill>
                            <a:schemeClr val="tx1"/>
                          </a:solidFill>
                          <a:effectLst/>
                          <a:latin typeface="Arial" panose="020B0604020202020204" pitchFamily="34" charset="0"/>
                          <a:ea typeface="+mn-ea"/>
                          <a:cs typeface="Arial" panose="020B0604020202020204" pitchFamily="34" charset="0"/>
                        </a:rPr>
                        <a:t>otorgará un estímulo económico por un monto de $4,116.72 (cuatro mil ciento dieciséis pesos 72/100 M.N.) al personal de planta sindicalizado que no hagan uso de los días de licencia a que se refiere la cláusula 34 y los días de permiso que disponen las cláusulas 32, 33 y 40 del presente Contrato Colectivo de Trabajo.  Este estímulo se pagará en la segunda quincena o cuarta semana del mes de enero del año siguiente al que corresponda el uso de esos días, según su periodicidad de pago. </a:t>
                      </a:r>
                    </a:p>
                    <a:p>
                      <a:pPr algn="just">
                        <a:spcAft>
                          <a:spcPts val="0"/>
                        </a:spcAft>
                      </a:pPr>
                      <a:r>
                        <a:rPr lang="es-MX" sz="1200" kern="1200" dirty="0">
                          <a:solidFill>
                            <a:schemeClr val="tx1"/>
                          </a:solidFill>
                          <a:effectLst/>
                          <a:latin typeface="Arial" panose="020B0604020202020204" pitchFamily="34" charset="0"/>
                          <a:ea typeface="+mn-ea"/>
                          <a:cs typeface="Arial" panose="020B0604020202020204" pitchFamily="34" charset="0"/>
                        </a:rPr>
                        <a:t> </a:t>
                      </a:r>
                    </a:p>
                    <a:p>
                      <a:pPr algn="just">
                        <a:spcAft>
                          <a:spcPts val="0"/>
                        </a:spcAft>
                      </a:pP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a:t>
                      </a: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16 </a:t>
                      </a: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de agosto de 2023, LA UNIVERSIDAD otorgará un estímulo económico, a partir del quinto año de antigüedad, por un monto equivalente a $1,029.18 (mil veintinueve pesos 18/100 M.N.). El monto se actualizará conforme a los incrementos pactados para las prestaciones no ligadas al salario. </a:t>
                      </a: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193247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110159073"/>
              </p:ext>
            </p:extLst>
          </p:nvPr>
        </p:nvGraphicFramePr>
        <p:xfrm>
          <a:off x="292963" y="1585914"/>
          <a:ext cx="8664605" cy="3844100"/>
        </p:xfrm>
        <a:graphic>
          <a:graphicData uri="http://schemas.openxmlformats.org/drawingml/2006/table">
            <a:tbl>
              <a:tblPr firstRow="1" firstCol="1" bandRow="1">
                <a:tableStyleId>{5940675A-B579-460E-94D1-54222C63F5DA}</a:tableStyleId>
              </a:tblPr>
              <a:tblGrid>
                <a:gridCol w="3808520">
                  <a:extLst>
                    <a:ext uri="{9D8B030D-6E8A-4147-A177-3AD203B41FA5}">
                      <a16:colId xmlns:a16="http://schemas.microsoft.com/office/drawing/2014/main" xmlns="" val="217755521"/>
                    </a:ext>
                  </a:extLst>
                </a:gridCol>
                <a:gridCol w="4856085">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55.- AYUDA POR NACIMIENTO</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proporcionará a las trabajadoras que hayan concebido, una ayuda por nacimiento por un monto de $3,927.00 (tres mil novecientos veintisiete pesos 00/100 M.N.), que serán pagados en la quincena o semana siguiente a la presentación del acta de nacimiento, o en su caso, el aviso de nacimiento en un plazo que no exceda de 60 días después del nacimiento de la o el menor. Se otorgará la misma ayuda a los trabajadores que acrediten el nacimiento de una hija(o) en términos de la presente cláusula. Aplicará el mismo criterio en caso de adopción. El pago efectivo queda sujeto al procesamiento de la nómina conforme a los procedimientos de LA UNIVERSIDAD.</a:t>
                      </a:r>
                      <a:r>
                        <a:rPr lang="es-MX" sz="1200" kern="1200" dirty="0">
                          <a:solidFill>
                            <a:schemeClr val="tx1"/>
                          </a:solidFill>
                          <a:effectLst/>
                          <a:latin typeface="Arial" panose="020B0604020202020204" pitchFamily="34" charset="0"/>
                          <a:ea typeface="+mn-ea"/>
                          <a:cs typeface="Arial" panose="020B0604020202020204" pitchFamily="34" charset="0"/>
                        </a:rPr>
                        <a:t> </a:t>
                      </a:r>
                    </a:p>
                  </a:txBody>
                  <a:tcPr marL="68580" marR="68580" marT="0" marB="0"/>
                </a:tc>
                <a:tc>
                  <a:txBody>
                    <a:bodyPr/>
                    <a:lstStyle/>
                    <a:p>
                      <a:pPr algn="just">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CLÁUSULA 55.- AYUDA POR NACIMIENTO</a:t>
                      </a:r>
                    </a:p>
                    <a:p>
                      <a:pPr algn="just">
                        <a:lnSpc>
                          <a:spcPct val="107000"/>
                        </a:lnSpc>
                        <a:spcAft>
                          <a:spcPts val="0"/>
                        </a:spcAft>
                      </a:pPr>
                      <a:r>
                        <a:rPr lang="es-MX" sz="1200" b="1" kern="1200" dirty="0">
                          <a:solidFill>
                            <a:schemeClr val="tx1"/>
                          </a:solidFill>
                          <a:effectLst/>
                          <a:latin typeface="Arial" panose="020B0604020202020204" pitchFamily="34" charset="0"/>
                          <a:ea typeface="+mn-ea"/>
                          <a:cs typeface="Arial" panose="020B0604020202020204" pitchFamily="34" charset="0"/>
                        </a:rPr>
                        <a:t>LA UNIVERSIDAD </a:t>
                      </a:r>
                      <a:r>
                        <a:rPr lang="es-MX" sz="1200" kern="1200" dirty="0">
                          <a:solidFill>
                            <a:schemeClr val="tx1"/>
                          </a:solidFill>
                          <a:effectLst/>
                          <a:latin typeface="Arial" panose="020B0604020202020204" pitchFamily="34" charset="0"/>
                          <a:ea typeface="+mn-ea"/>
                          <a:cs typeface="Arial" panose="020B0604020202020204" pitchFamily="34" charset="0"/>
                        </a:rPr>
                        <a:t>proporcionará a las trabajadoras que hayan concebido, una ayuda por nacimiento por un monto de $3,927.00 (tres mil novecientos veintisiete pesos 00/100 M.N.), que serán pagados en la quincena o semana siguiente a la presentación del acta de nacimiento, o en su caso, el aviso de nacimiento en un plazo que no exceda de 60 días después del nacimiento de la o el menor. Se otorgará la misma ayuda a los trabajadores que acrediten el nacimiento de una hija(o) en términos de la presente cláusula. Aplicará el mismo criterio en caso de adopción. El pago efectivo queda sujeto al procesamiento de la nómina conforme a los procedimientos de LA UNIVERSIDAD.</a:t>
                      </a:r>
                    </a:p>
                    <a:p>
                      <a:pPr algn="just">
                        <a:spcAft>
                          <a:spcPts val="0"/>
                        </a:spcAft>
                      </a:pPr>
                      <a:r>
                        <a:rPr lang="es-MX" sz="1200" kern="1200" dirty="0">
                          <a:solidFill>
                            <a:schemeClr val="tx1"/>
                          </a:solidFill>
                          <a:effectLst/>
                          <a:latin typeface="Arial" panose="020B0604020202020204" pitchFamily="34" charset="0"/>
                          <a:ea typeface="+mn-ea"/>
                          <a:cs typeface="Arial" panose="020B0604020202020204" pitchFamily="34" charset="0"/>
                        </a:rPr>
                        <a:t> </a:t>
                      </a:r>
                    </a:p>
                    <a:p>
                      <a:pPr algn="just">
                        <a:spcAft>
                          <a:spcPts val="0"/>
                        </a:spcAft>
                      </a:pP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a:t>
                      </a: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16 </a:t>
                      </a: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de agosto de 2023, LA UNIVERSIDAD otorgará un estímulo económico, a partir del quinto año de antigüedad, por un monto equivalente a $1,200 (mil doscientos pesos 00/100 M.N.). El monto se actualizará conforme a los incrementos pactados para las prestaciones no ligadas al salario. </a:t>
                      </a: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58408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205845131"/>
              </p:ext>
            </p:extLst>
          </p:nvPr>
        </p:nvGraphicFramePr>
        <p:xfrm>
          <a:off x="292963" y="1585914"/>
          <a:ext cx="8664605" cy="4983163"/>
        </p:xfrm>
        <a:graphic>
          <a:graphicData uri="http://schemas.openxmlformats.org/drawingml/2006/table">
            <a:tbl>
              <a:tblPr firstRow="1" firstCol="1" bandRow="1">
                <a:tableStyleId>{5940675A-B579-460E-94D1-54222C63F5DA}</a:tableStyleId>
              </a:tblPr>
              <a:tblGrid>
                <a:gridCol w="3808520">
                  <a:extLst>
                    <a:ext uri="{9D8B030D-6E8A-4147-A177-3AD203B41FA5}">
                      <a16:colId xmlns:a16="http://schemas.microsoft.com/office/drawing/2014/main" xmlns="" val="217755521"/>
                    </a:ext>
                  </a:extLst>
                </a:gridCol>
                <a:gridCol w="4856085">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1.- Ayuda de guardería.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 las trabajadoras y los trabajadores de planta una ayuda de guardería que consiste en un monto fijo mensual de $2,056.00 (dos mil cincuenta y seis pesos 00/100 M.N.) por cada hija o hijo menor de cuatro años. </a:t>
                      </a:r>
                    </a:p>
                    <a:p>
                      <a:r>
                        <a:rPr lang="es-MX" sz="1200" kern="1200" dirty="0" smtClean="0">
                          <a:solidFill>
                            <a:schemeClr val="tx1"/>
                          </a:solidFill>
                          <a:effectLst/>
                          <a:latin typeface="Arial" panose="020B0604020202020204" pitchFamily="34" charset="0"/>
                          <a:ea typeface="+mn-ea"/>
                          <a:cs typeface="Arial" panose="020B0604020202020204" pitchFamily="34" charset="0"/>
                        </a:rPr>
                        <a:t>El pago de esta prestación se empezará a realizar a partir de la quincena siguiente a la presentación del acta de nacimiento o en su caso, el aviso de nacimiento dentro de los sesenta días naturales siguientes al alumbramiento y cesará cuando la hija o hijo cumpla cuatro años de edad. En caso de adopción o tutor legal, la prestación se otorgará a partir de la entrega de la resolución emitida por la autoridad judicial.</a:t>
                      </a:r>
                    </a:p>
                    <a:p>
                      <a:r>
                        <a:rPr lang="es-MX" sz="1200" kern="1200" dirty="0" smtClean="0">
                          <a:solidFill>
                            <a:schemeClr val="tx1"/>
                          </a:solidFill>
                          <a:effectLst/>
                          <a:latin typeface="Arial" panose="020B0604020202020204" pitchFamily="34" charset="0"/>
                          <a:ea typeface="+mn-ea"/>
                          <a:cs typeface="Arial" panose="020B0604020202020204" pitchFamily="34" charset="0"/>
                        </a:rPr>
                        <a:t>Esta prestación se entregará en la primera quincena al personal que recibe su salario quincenalmente y en la segunda semana de cada mes al personal que recibe su salario semanalmente. El pago efectivo queda sujeto al procesamiento de la nómina conforme a los procedimientos de LA UNIVERSIDAD.</a:t>
                      </a:r>
                    </a:p>
                    <a:p>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1.- Ayuda de guardería.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 las trabajadoras y los trabajadores de planta una ayuda de guardería que consiste en un monto fijo mensual de $2,056.00 (dos mil cincuenta y seis pesos 00/100 M.N.) por cada hija o hijo menor de cuatro años. </a:t>
                      </a:r>
                    </a:p>
                    <a:p>
                      <a:r>
                        <a:rPr lang="es-MX" sz="1200" kern="1200" dirty="0" smtClean="0">
                          <a:solidFill>
                            <a:schemeClr val="tx1"/>
                          </a:solidFill>
                          <a:effectLst/>
                          <a:latin typeface="Arial" panose="020B0604020202020204" pitchFamily="34" charset="0"/>
                          <a:ea typeface="+mn-ea"/>
                          <a:cs typeface="Arial" panose="020B0604020202020204" pitchFamily="34" charset="0"/>
                        </a:rPr>
                        <a:t>El pago de esta prestación se empezará a realizar a partir de la quincena siguiente a la presentación del acta de nacimiento o en su caso, el aviso de nacimiento dentro de los sesenta días naturales siguientes al alumbramiento y cesará cuando la hija o hijo cumpla cuatro años de edad. En caso de adopción o tutor legal, la prestación se otorgará a partir de la entrega de la resolución emitida por la autoridad judicial.</a:t>
                      </a:r>
                    </a:p>
                    <a:p>
                      <a:r>
                        <a:rPr lang="es-MX" sz="1200" kern="1200" dirty="0" smtClean="0">
                          <a:solidFill>
                            <a:schemeClr val="tx1"/>
                          </a:solidFill>
                          <a:effectLst/>
                          <a:latin typeface="Arial" panose="020B0604020202020204" pitchFamily="34" charset="0"/>
                          <a:ea typeface="+mn-ea"/>
                          <a:cs typeface="Arial" panose="020B0604020202020204" pitchFamily="34" charset="0"/>
                        </a:rPr>
                        <a:t>Esta prestación se entregará en la primera quincena al personal que recibe su salario quincenalmente y en la segunda semana de cada mes al personal que recibe su salario semanalmente. El pago efectivo queda sujeto al procesamiento de la nómina conforme a los procedimientos de LA UNIVERSIDAD.</a:t>
                      </a:r>
                    </a:p>
                    <a:p>
                      <a:pPr algn="just">
                        <a:spcAft>
                          <a:spcPts val="0"/>
                        </a:spcAft>
                      </a:pP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por un monto mensual equivalente $1,028.00 (mil veintiocho pesos 00/100 M.N.). El monto se actualizará conforme a los incrementos pactados para las prestaciones no ligadas al salario.</a:t>
                      </a:r>
                      <a:endPar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3359862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047340197"/>
              </p:ext>
            </p:extLst>
          </p:nvPr>
        </p:nvGraphicFramePr>
        <p:xfrm>
          <a:off x="292963" y="1585914"/>
          <a:ext cx="8664605" cy="3154363"/>
        </p:xfrm>
        <a:graphic>
          <a:graphicData uri="http://schemas.openxmlformats.org/drawingml/2006/table">
            <a:tbl>
              <a:tblPr firstRow="1" firstCol="1" bandRow="1">
                <a:tableStyleId>{5940675A-B579-460E-94D1-54222C63F5DA}</a:tableStyleId>
              </a:tblPr>
              <a:tblGrid>
                <a:gridCol w="3808520">
                  <a:extLst>
                    <a:ext uri="{9D8B030D-6E8A-4147-A177-3AD203B41FA5}">
                      <a16:colId xmlns:a16="http://schemas.microsoft.com/office/drawing/2014/main" xmlns="" val="217755521"/>
                    </a:ext>
                  </a:extLst>
                </a:gridCol>
                <a:gridCol w="4856085">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2.- Vales de despensa. </a:t>
                      </a:r>
                      <a:r>
                        <a:rPr lang="es-MX" sz="1200" kern="1200" dirty="0" smtClean="0">
                          <a:solidFill>
                            <a:schemeClr val="tx1"/>
                          </a:solidFill>
                          <a:effectLst/>
                          <a:latin typeface="Arial" panose="020B0604020202020204" pitchFamily="34" charset="0"/>
                          <a:ea typeface="+mn-ea"/>
                          <a:cs typeface="Arial" panose="020B0604020202020204" pitchFamily="34" charset="0"/>
                        </a:rPr>
                        <a:t>A todo el personal de planta en servicio activo de la Institución, se le proporcionarán vales de despensa de manera quincenal (independientemente de si su pago es quincenal o semanal) por un monto igual mensual para todos de $4,591.00 (cuatro mil quinientos noventa y un pesos 00/100 M.N.). </a:t>
                      </a:r>
                    </a:p>
                    <a:p>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pPr marL="0" marR="0" indent="0" algn="l"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effectLst/>
                          <a:latin typeface="Arial" panose="020B0604020202020204" pitchFamily="34" charset="0"/>
                          <a:ea typeface="+mn-ea"/>
                          <a:cs typeface="Arial" panose="020B0604020202020204" pitchFamily="34" charset="0"/>
                        </a:rPr>
                        <a:t>2.- Vales de despensa. </a:t>
                      </a:r>
                      <a:r>
                        <a:rPr lang="es-MX" sz="1200" kern="1200" dirty="0" smtClean="0">
                          <a:solidFill>
                            <a:schemeClr val="tx1"/>
                          </a:solidFill>
                          <a:effectLst/>
                          <a:latin typeface="Arial" panose="020B0604020202020204" pitchFamily="34" charset="0"/>
                          <a:ea typeface="+mn-ea"/>
                          <a:cs typeface="Arial" panose="020B0604020202020204" pitchFamily="34" charset="0"/>
                        </a:rPr>
                        <a:t>A todo el personal de planta en servicio activo de la Institución, se le proporcionarán vales de despensa de manera quincenal (independientemente de si su pago es quincenal o semanal) por un monto igual mensual para todos de $4,591.00 (cuatro mil quinientos noventa y un pesos 00/100 M.N.). </a:t>
                      </a:r>
                    </a:p>
                    <a:p>
                      <a:endPar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por un monto mensual equivalente a $1,150.00 (mil ciento cincuenta pesos 00/100 M.N.). El monto se actualizará conforme a los incrementos pactados para las prestaciones no ligadas al salario.</a:t>
                      </a:r>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3771453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837877283"/>
              </p:ext>
            </p:extLst>
          </p:nvPr>
        </p:nvGraphicFramePr>
        <p:xfrm>
          <a:off x="292963" y="1585914"/>
          <a:ext cx="8664605" cy="3337243"/>
        </p:xfrm>
        <a:graphic>
          <a:graphicData uri="http://schemas.openxmlformats.org/drawingml/2006/table">
            <a:tbl>
              <a:tblPr firstRow="1" firstCol="1" bandRow="1">
                <a:tableStyleId>{5940675A-B579-460E-94D1-54222C63F5DA}</a:tableStyleId>
              </a:tblPr>
              <a:tblGrid>
                <a:gridCol w="3808520">
                  <a:extLst>
                    <a:ext uri="{9D8B030D-6E8A-4147-A177-3AD203B41FA5}">
                      <a16:colId xmlns:a16="http://schemas.microsoft.com/office/drawing/2014/main" xmlns="" val="217755521"/>
                    </a:ext>
                  </a:extLst>
                </a:gridCol>
                <a:gridCol w="4856085">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3.- Bono de servicios ITSON</a:t>
                      </a:r>
                      <a:r>
                        <a:rPr lang="es-MX" sz="1200" kern="1200" dirty="0" smtClean="0">
                          <a:solidFill>
                            <a:schemeClr val="tx1"/>
                          </a:solidFill>
                          <a:effectLst/>
                          <a:latin typeface="Arial" panose="020B0604020202020204" pitchFamily="34" charset="0"/>
                          <a:ea typeface="+mn-ea"/>
                          <a:cs typeface="Arial" panose="020B0604020202020204" pitchFamily="34" charset="0"/>
                        </a:rPr>
                        <a:t>. El personal de planta en servicio activo gozará de un bono de servicios hasta por un monto anual de $8,956.00 (ocho mil novecientos cincuenta y seis pesos 00/100 M.N.). La trabajadora o el trabajador podrán transferir al bono de gastos médicos el monto que considere, siempre y cuando no se contravenga la normatividad aplicable al caso.</a:t>
                      </a:r>
                    </a:p>
                    <a:p>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200" b="1" kern="1200" dirty="0" smtClean="0">
                          <a:solidFill>
                            <a:schemeClr val="tx1"/>
                          </a:solidFill>
                          <a:effectLst/>
                          <a:latin typeface="Arial" panose="020B0604020202020204" pitchFamily="34" charset="0"/>
                          <a:ea typeface="+mn-ea"/>
                          <a:cs typeface="Arial" panose="020B0604020202020204" pitchFamily="34" charset="0"/>
                        </a:rPr>
                        <a:t>3.- Bono de servicios ITSON. </a:t>
                      </a:r>
                      <a:r>
                        <a:rPr lang="es-MX" sz="1200" kern="1200" dirty="0" smtClean="0">
                          <a:solidFill>
                            <a:schemeClr val="tx1"/>
                          </a:solidFill>
                          <a:effectLst/>
                          <a:latin typeface="Arial" panose="020B0604020202020204" pitchFamily="34" charset="0"/>
                          <a:ea typeface="+mn-ea"/>
                          <a:cs typeface="Arial" panose="020B0604020202020204" pitchFamily="34" charset="0"/>
                        </a:rPr>
                        <a:t>El personal de planta en servicio activo gozará de un bono de servicios hasta por un monto anual de $8,956.00 (ocho mil novecientos cincuenta y seis pesos 00/100 M.N.). La trabajadora o el trabajador podrán transferir al bono de gastos médicos el monto que considere, siempre y cuando no se contravenga la normatividad aplicable al caso.</a:t>
                      </a:r>
                    </a:p>
                    <a:p>
                      <a:pPr algn="just"/>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por un monto mensual equivalente a $4,478.00 (cuatro mil cuatrocientos setenta y ocho pesos 00/100 M.N.). El monto se actualizará conforme a los incrementos pactados para las prestaciones no ligadas al salario.</a:t>
                      </a: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42284932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421748752"/>
              </p:ext>
            </p:extLst>
          </p:nvPr>
        </p:nvGraphicFramePr>
        <p:xfrm>
          <a:off x="292963" y="1585914"/>
          <a:ext cx="8664605" cy="3520123"/>
        </p:xfrm>
        <a:graphic>
          <a:graphicData uri="http://schemas.openxmlformats.org/drawingml/2006/table">
            <a:tbl>
              <a:tblPr firstRow="1" firstCol="1" bandRow="1">
                <a:tableStyleId>{5940675A-B579-460E-94D1-54222C63F5DA}</a:tableStyleId>
              </a:tblPr>
              <a:tblGrid>
                <a:gridCol w="3808520">
                  <a:extLst>
                    <a:ext uri="{9D8B030D-6E8A-4147-A177-3AD203B41FA5}">
                      <a16:colId xmlns:a16="http://schemas.microsoft.com/office/drawing/2014/main" xmlns="" val="217755521"/>
                    </a:ext>
                  </a:extLst>
                </a:gridCol>
                <a:gridCol w="4856085">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4.- Bono de gastos médicos</a:t>
                      </a:r>
                      <a:r>
                        <a:rPr lang="es-MX" sz="1200" kern="1200" dirty="0" smtClean="0">
                          <a:solidFill>
                            <a:schemeClr val="tx1"/>
                          </a:solidFill>
                          <a:effectLst/>
                          <a:latin typeface="Arial" panose="020B0604020202020204" pitchFamily="34" charset="0"/>
                          <a:ea typeface="+mn-ea"/>
                          <a:cs typeface="Arial" panose="020B0604020202020204" pitchFamily="34" charset="0"/>
                        </a:rPr>
                        <a:t>. El personal de planta en servicio activo gozará de un bono anual de $9,116.00 (nueve mil ciento dieciséis pesos 00/100 M.N.), para gastos médicos, dentales y hospitalarios que requiera la trabajadora, el trabajador o familiares directos. El personal podrá transferir al bono de servicios ITSON para su consumo, siempre y cuando no se contravenga la normatividad aplicable al caso.</a:t>
                      </a:r>
                    </a:p>
                    <a:p>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r>
                        <a:rPr lang="es-MX" sz="1200" b="1" kern="1200" dirty="0" smtClean="0">
                          <a:solidFill>
                            <a:schemeClr val="tx1"/>
                          </a:solidFill>
                          <a:effectLst/>
                          <a:latin typeface="Arial" panose="020B0604020202020204" pitchFamily="34" charset="0"/>
                          <a:ea typeface="+mn-ea"/>
                          <a:cs typeface="Arial" panose="020B0604020202020204" pitchFamily="34" charset="0"/>
                        </a:rPr>
                        <a:t>4.- Bono de gastos médicos. </a:t>
                      </a:r>
                      <a:r>
                        <a:rPr lang="es-MX" sz="1200" kern="1200" dirty="0" smtClean="0">
                          <a:solidFill>
                            <a:schemeClr val="tx1"/>
                          </a:solidFill>
                          <a:effectLst/>
                          <a:latin typeface="Arial" panose="020B0604020202020204" pitchFamily="34" charset="0"/>
                          <a:ea typeface="+mn-ea"/>
                          <a:cs typeface="Arial" panose="020B0604020202020204" pitchFamily="34" charset="0"/>
                        </a:rPr>
                        <a:t>El personal de planta en servicio activo gozará de un bono anual de $9,116.00 (nueve mil ciento dieciséis pesos 00/100 M.N.), para gastos médicos, dentales y hospitalarios que requiera la trabajadora, el trabajador o familiares directos. El personal podrá transferir al bono de servicios ITSON para su consumo, siempre y cuando no se contravenga la normatividad aplicable al caso.</a:t>
                      </a:r>
                    </a:p>
                    <a:p>
                      <a:pPr algn="just"/>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por un monto mensual equivalente a $4,558.00 (cuatro mil quinientos cincuenta y ocho pesos 00/100 M.N.). El monto se actualizará conforme a los incrementos pactados para las prestaciones no ligadas al salario.</a:t>
                      </a: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1877762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955563132"/>
              </p:ext>
            </p:extLst>
          </p:nvPr>
        </p:nvGraphicFramePr>
        <p:xfrm>
          <a:off x="292963" y="1585914"/>
          <a:ext cx="8664605" cy="3154363"/>
        </p:xfrm>
        <a:graphic>
          <a:graphicData uri="http://schemas.openxmlformats.org/drawingml/2006/table">
            <a:tbl>
              <a:tblPr firstRow="1" firstCol="1" bandRow="1">
                <a:tableStyleId>{5940675A-B579-460E-94D1-54222C63F5DA}</a:tableStyleId>
              </a:tblPr>
              <a:tblGrid>
                <a:gridCol w="3808520">
                  <a:extLst>
                    <a:ext uri="{9D8B030D-6E8A-4147-A177-3AD203B41FA5}">
                      <a16:colId xmlns:a16="http://schemas.microsoft.com/office/drawing/2014/main" xmlns="" val="217755521"/>
                    </a:ext>
                  </a:extLst>
                </a:gridCol>
                <a:gridCol w="4856085">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5.- Bono de útiles escolares.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al personal de planta en servicio activo el monto fijo de $19,331.00 (diecinueve mil trescientos treinta y un pesos 00/100 M.N.), en el periodo de pago inmediato anterior a las vacaciones de verano pagado en los meses de junio y julio, según su forma de pago. </a:t>
                      </a:r>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kern="1200" dirty="0" smtClean="0">
                          <a:solidFill>
                            <a:schemeClr val="tx1"/>
                          </a:solidFill>
                          <a:effectLst/>
                          <a:latin typeface="Arial" panose="020B0604020202020204" pitchFamily="34" charset="0"/>
                          <a:ea typeface="+mn-ea"/>
                          <a:cs typeface="Arial" panose="020B0604020202020204" pitchFamily="34" charset="0"/>
                        </a:rPr>
                        <a:t>LA UNIVERSIDAD se compromete a proporcionar al personal de planta sindicalizado, las siguientes prestaciones en las cantidades que se indican a continuación: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r>
                        <a:rPr lang="es-MX" sz="1200" b="1" kern="1200" dirty="0" smtClean="0">
                          <a:solidFill>
                            <a:schemeClr val="tx1"/>
                          </a:solidFill>
                          <a:effectLst/>
                          <a:latin typeface="Arial" panose="020B0604020202020204" pitchFamily="34" charset="0"/>
                          <a:ea typeface="+mn-ea"/>
                          <a:cs typeface="Arial" panose="020B0604020202020204" pitchFamily="34" charset="0"/>
                        </a:rPr>
                        <a:t>5.- Bono de útiles escolares.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al personal de planta en servicio activo el monto fijo de $19,331.00 (diecinueve mil trescientos treinta y un pesos 00/100 M.N.), en el periodo de pago inmediato anterior a las vacaciones de verano pagado en los meses de junio y julio, según su forma de pago. </a:t>
                      </a:r>
                    </a:p>
                    <a:p>
                      <a:pPr algn="just"/>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por un monto fijo de $4,832.75 (cuatro mil ochocientos treinta y dos pesos 75/100 M.N.). El monto se actualizará conforme a los incrementos pactados para las prestaciones no ligadas al salario.</a:t>
                      </a: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4238402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154367560"/>
              </p:ext>
            </p:extLst>
          </p:nvPr>
        </p:nvGraphicFramePr>
        <p:xfrm>
          <a:off x="292963" y="1585914"/>
          <a:ext cx="8664605" cy="2844770"/>
        </p:xfrm>
        <a:graphic>
          <a:graphicData uri="http://schemas.openxmlformats.org/drawingml/2006/table">
            <a:tbl>
              <a:tblPr firstRow="1" firstCol="1" bandRow="1">
                <a:tableStyleId>{5940675A-B579-460E-94D1-54222C63F5DA}</a:tableStyleId>
              </a:tblPr>
              <a:tblGrid>
                <a:gridCol w="3808520">
                  <a:extLst>
                    <a:ext uri="{9D8B030D-6E8A-4147-A177-3AD203B41FA5}">
                      <a16:colId xmlns:a16="http://schemas.microsoft.com/office/drawing/2014/main" xmlns="" val="217755521"/>
                    </a:ext>
                  </a:extLst>
                </a:gridCol>
                <a:gridCol w="4856085">
                  <a:extLst>
                    <a:ext uri="{9D8B030D-6E8A-4147-A177-3AD203B41FA5}">
                      <a16:colId xmlns:a16="http://schemas.microsoft.com/office/drawing/2014/main" xmlns="" val="2158774668"/>
                    </a:ext>
                  </a:extLst>
                </a:gridCol>
              </a:tblGrid>
              <a:tr h="284450">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6.- Bono de diciembre.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al personal de planta sindicalizado en servicio activo un bono navideño por el equivalente a 15 días de salario, más la prima de antigüedad, que será pagado en la primera quincena o semana de diciembre, según su forma de pago. </a:t>
                      </a:r>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r>
                        <a:rPr lang="es-MX" sz="1200" b="1" kern="1200" dirty="0" smtClean="0">
                          <a:solidFill>
                            <a:schemeClr val="tx1"/>
                          </a:solidFill>
                          <a:effectLst/>
                          <a:latin typeface="Arial" panose="020B0604020202020204" pitchFamily="34" charset="0"/>
                          <a:ea typeface="+mn-ea"/>
                          <a:cs typeface="Arial" panose="020B0604020202020204" pitchFamily="34" charset="0"/>
                        </a:rPr>
                        <a:t>6.- Bono de diciembre.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al personal de planta sindicalizado en servicio activo un bono navideño por el equivalente a 15 días de salario, más la prima de antigüedad, que será pagado en la primera quincena o semana de diciembre, según su forma de pago. </a:t>
                      </a:r>
                    </a:p>
                    <a:p>
                      <a:pPr algn="just"/>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a partir del quinto año de antigüedad, por un monto equivalente a cinco días de salario. </a:t>
                      </a:r>
                    </a:p>
                  </a:txBody>
                  <a:tcPr marL="68580" marR="68580"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1692034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2059798315"/>
              </p:ext>
            </p:extLst>
          </p:nvPr>
        </p:nvGraphicFramePr>
        <p:xfrm>
          <a:off x="292963" y="1585915"/>
          <a:ext cx="8664605" cy="5147394"/>
        </p:xfrm>
        <a:graphic>
          <a:graphicData uri="http://schemas.openxmlformats.org/drawingml/2006/table">
            <a:tbl>
              <a:tblPr firstRow="1" firstCol="1" bandRow="1">
                <a:tableStyleId>{5940675A-B579-460E-94D1-54222C63F5DA}</a:tableStyleId>
              </a:tblPr>
              <a:tblGrid>
                <a:gridCol w="3249227">
                  <a:extLst>
                    <a:ext uri="{9D8B030D-6E8A-4147-A177-3AD203B41FA5}">
                      <a16:colId xmlns:a16="http://schemas.microsoft.com/office/drawing/2014/main" xmlns="" val="217755521"/>
                    </a:ext>
                  </a:extLst>
                </a:gridCol>
                <a:gridCol w="5415378">
                  <a:extLst>
                    <a:ext uri="{9D8B030D-6E8A-4147-A177-3AD203B41FA5}">
                      <a16:colId xmlns:a16="http://schemas.microsoft.com/office/drawing/2014/main" xmlns="" val="2158774668"/>
                    </a:ext>
                  </a:extLst>
                </a:gridCol>
              </a:tblGrid>
              <a:tr h="276379">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4871015">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7.- Prima vacacional.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una prima vacacional equivalente a 15 días de salario, más la prima de antigüedad, en el período de pago inmediato anterior a la semana santa. </a:t>
                      </a:r>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r>
                        <a:rPr lang="es-MX" sz="1200" b="1" kern="1200" baseline="0" dirty="0" smtClean="0">
                          <a:solidFill>
                            <a:schemeClr val="tx1"/>
                          </a:solidFill>
                          <a:effectLst/>
                          <a:latin typeface="Arial" panose="020B0604020202020204" pitchFamily="34" charset="0"/>
                          <a:ea typeface="+mn-ea"/>
                          <a:cs typeface="Arial" panose="020B0604020202020204" pitchFamily="34" charset="0"/>
                        </a:rPr>
                        <a:t> </a:t>
                      </a:r>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r>
                        <a:rPr lang="es-MX" sz="1200" b="1" kern="1200" dirty="0" smtClean="0">
                          <a:solidFill>
                            <a:schemeClr val="tx1"/>
                          </a:solidFill>
                          <a:effectLst/>
                          <a:latin typeface="Arial" panose="020B0604020202020204" pitchFamily="34" charset="0"/>
                          <a:ea typeface="+mn-ea"/>
                          <a:cs typeface="Arial" panose="020B0604020202020204" pitchFamily="34" charset="0"/>
                        </a:rPr>
                        <a:t>7.- Prima vacacional.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una prima vacacional equivalente a 15 días de salario, más la prima de antigüedad, en el período de pago inmediato anterior a la semana santa. </a:t>
                      </a:r>
                    </a:p>
                    <a:p>
                      <a:pPr algn="just"/>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a partir del primer año, por un monto equivalente al pago correspondiente a los días de salario indicados en la siguiente tabla: </a:t>
                      </a: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endPar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xmlns="" val="2271843401"/>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165805785"/>
              </p:ext>
            </p:extLst>
          </p:nvPr>
        </p:nvGraphicFramePr>
        <p:xfrm>
          <a:off x="4980373" y="4075590"/>
          <a:ext cx="3207663" cy="2346960"/>
        </p:xfrm>
        <a:graphic>
          <a:graphicData uri="http://schemas.openxmlformats.org/drawingml/2006/table">
            <a:tbl>
              <a:tblPr firstRow="1" firstCol="1" bandRow="1">
                <a:tableStyleId>{5940675A-B579-460E-94D1-54222C63F5DA}</a:tableStyleId>
              </a:tblPr>
              <a:tblGrid>
                <a:gridCol w="1658013">
                  <a:extLst>
                    <a:ext uri="{9D8B030D-6E8A-4147-A177-3AD203B41FA5}">
                      <a16:colId xmlns:a16="http://schemas.microsoft.com/office/drawing/2014/main" xmlns="" val="2945373261"/>
                    </a:ext>
                  </a:extLst>
                </a:gridCol>
                <a:gridCol w="1549650">
                  <a:extLst>
                    <a:ext uri="{9D8B030D-6E8A-4147-A177-3AD203B41FA5}">
                      <a16:colId xmlns:a16="http://schemas.microsoft.com/office/drawing/2014/main" xmlns="" val="694204782"/>
                    </a:ext>
                  </a:extLst>
                </a:gridCol>
              </a:tblGrid>
              <a:tr h="0">
                <a:tc>
                  <a:txBody>
                    <a:bodyPr/>
                    <a:lstStyle/>
                    <a:p>
                      <a:pPr algn="ctr">
                        <a:spcAft>
                          <a:spcPts val="0"/>
                        </a:spcAft>
                      </a:pPr>
                      <a:r>
                        <a:rPr lang="es-MX" sz="1000" dirty="0" smtClean="0">
                          <a:effectLst/>
                          <a:highlight>
                            <a:srgbClr val="FFFF00"/>
                          </a:highlight>
                        </a:rPr>
                        <a:t>AÑOS CUMPLIDOS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kern="1200" dirty="0">
                          <a:solidFill>
                            <a:schemeClr val="tx1"/>
                          </a:solidFill>
                          <a:effectLst/>
                          <a:highlight>
                            <a:srgbClr val="FFFF00"/>
                          </a:highlight>
                          <a:latin typeface="+mn-lt"/>
                          <a:ea typeface="+mn-ea"/>
                          <a:cs typeface="+mn-cs"/>
                        </a:rPr>
                        <a:t>DÍAS A PAGAR</a:t>
                      </a:r>
                    </a:p>
                    <a:p>
                      <a:pPr algn="ctr">
                        <a:spcAft>
                          <a:spcPts val="0"/>
                        </a:spcAft>
                      </a:pPr>
                      <a:r>
                        <a:rPr lang="es-MX" sz="1100" dirty="0">
                          <a:effectLst/>
                          <a:highlight>
                            <a:srgbClr val="FFFF00"/>
                          </a:highligh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736385117"/>
                  </a:ext>
                </a:extLst>
              </a:tr>
              <a:tr h="0">
                <a:tc>
                  <a:txBody>
                    <a:bodyPr/>
                    <a:lstStyle/>
                    <a:p>
                      <a:pPr algn="ctr">
                        <a:spcAft>
                          <a:spcPts val="0"/>
                        </a:spcAft>
                      </a:pPr>
                      <a:r>
                        <a:rPr lang="es-MX" sz="1100">
                          <a:effectLst/>
                          <a:highlight>
                            <a:srgbClr val="FFFF00"/>
                          </a:highlight>
                        </a:rPr>
                        <a:t>Menor que 1 año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Proporcional a 3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03204785"/>
                  </a:ext>
                </a:extLst>
              </a:tr>
              <a:tr h="0">
                <a:tc>
                  <a:txBody>
                    <a:bodyPr/>
                    <a:lstStyle/>
                    <a:p>
                      <a:pPr algn="ctr">
                        <a:spcAft>
                          <a:spcPts val="0"/>
                        </a:spcAft>
                      </a:pPr>
                      <a:r>
                        <a:rPr lang="es-MX" sz="1100">
                          <a:effectLst/>
                          <a:highlight>
                            <a:srgbClr val="FFFF00"/>
                          </a:highlight>
                        </a:rPr>
                        <a:t>1 año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3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44987272"/>
                  </a:ext>
                </a:extLst>
              </a:tr>
              <a:tr h="0">
                <a:tc>
                  <a:txBody>
                    <a:bodyPr/>
                    <a:lstStyle/>
                    <a:p>
                      <a:pPr algn="ctr">
                        <a:spcAft>
                          <a:spcPts val="0"/>
                        </a:spcAft>
                      </a:pPr>
                      <a:r>
                        <a:rPr lang="es-MX" sz="1100">
                          <a:effectLst/>
                          <a:highlight>
                            <a:srgbClr val="FFFF00"/>
                          </a:highlight>
                        </a:rPr>
                        <a:t>2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3.5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76826045"/>
                  </a:ext>
                </a:extLst>
              </a:tr>
              <a:tr h="0">
                <a:tc>
                  <a:txBody>
                    <a:bodyPr/>
                    <a:lstStyle/>
                    <a:p>
                      <a:pPr algn="ctr">
                        <a:spcAft>
                          <a:spcPts val="0"/>
                        </a:spcAft>
                      </a:pPr>
                      <a:r>
                        <a:rPr lang="es-MX" sz="1100">
                          <a:effectLst/>
                          <a:highlight>
                            <a:srgbClr val="FFFF00"/>
                          </a:highlight>
                        </a:rPr>
                        <a:t>3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4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030376383"/>
                  </a:ext>
                </a:extLst>
              </a:tr>
              <a:tr h="0">
                <a:tc>
                  <a:txBody>
                    <a:bodyPr/>
                    <a:lstStyle/>
                    <a:p>
                      <a:pPr algn="ctr">
                        <a:spcAft>
                          <a:spcPts val="0"/>
                        </a:spcAft>
                      </a:pPr>
                      <a:r>
                        <a:rPr lang="es-MX" sz="1100">
                          <a:effectLst/>
                          <a:highlight>
                            <a:srgbClr val="FFFF00"/>
                          </a:highlight>
                        </a:rPr>
                        <a:t>4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4.5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019750873"/>
                  </a:ext>
                </a:extLst>
              </a:tr>
              <a:tr h="0">
                <a:tc>
                  <a:txBody>
                    <a:bodyPr/>
                    <a:lstStyle/>
                    <a:p>
                      <a:pPr algn="ctr">
                        <a:spcAft>
                          <a:spcPts val="0"/>
                        </a:spcAft>
                      </a:pPr>
                      <a:r>
                        <a:rPr lang="es-MX" sz="1100">
                          <a:effectLst/>
                          <a:highlight>
                            <a:srgbClr val="FFFF00"/>
                          </a:highlight>
                        </a:rPr>
                        <a:t>5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13733719"/>
                  </a:ext>
                </a:extLst>
              </a:tr>
              <a:tr h="0">
                <a:tc>
                  <a:txBody>
                    <a:bodyPr/>
                    <a:lstStyle/>
                    <a:p>
                      <a:pPr algn="ctr">
                        <a:spcAft>
                          <a:spcPts val="0"/>
                        </a:spcAft>
                      </a:pPr>
                      <a:r>
                        <a:rPr lang="es-MX" sz="1100">
                          <a:effectLst/>
                          <a:highlight>
                            <a:srgbClr val="FFFF00"/>
                          </a:highlight>
                        </a:rPr>
                        <a:t>De 6 a 10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5.5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064194197"/>
                  </a:ext>
                </a:extLst>
              </a:tr>
              <a:tr h="149860">
                <a:tc>
                  <a:txBody>
                    <a:bodyPr/>
                    <a:lstStyle/>
                    <a:p>
                      <a:pPr algn="ctr">
                        <a:spcAft>
                          <a:spcPts val="0"/>
                        </a:spcAft>
                      </a:pPr>
                      <a:r>
                        <a:rPr lang="es-MX" sz="1100">
                          <a:effectLst/>
                          <a:highlight>
                            <a:srgbClr val="FFFF00"/>
                          </a:highlight>
                        </a:rPr>
                        <a:t>De 11 a 15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6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60472875"/>
                  </a:ext>
                </a:extLst>
              </a:tr>
              <a:tr h="149860">
                <a:tc>
                  <a:txBody>
                    <a:bodyPr/>
                    <a:lstStyle/>
                    <a:p>
                      <a:pPr algn="ctr">
                        <a:spcAft>
                          <a:spcPts val="0"/>
                        </a:spcAft>
                      </a:pPr>
                      <a:r>
                        <a:rPr lang="es-MX" sz="1100">
                          <a:effectLst/>
                          <a:highlight>
                            <a:srgbClr val="FFFF00"/>
                          </a:highlight>
                        </a:rPr>
                        <a:t>De 16 a 20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6.5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93595485"/>
                  </a:ext>
                </a:extLst>
              </a:tr>
              <a:tr h="149860">
                <a:tc>
                  <a:txBody>
                    <a:bodyPr/>
                    <a:lstStyle/>
                    <a:p>
                      <a:pPr algn="ctr">
                        <a:spcAft>
                          <a:spcPts val="0"/>
                        </a:spcAft>
                      </a:pPr>
                      <a:r>
                        <a:rPr lang="es-MX" sz="1100">
                          <a:effectLst/>
                          <a:highlight>
                            <a:srgbClr val="FFFF00"/>
                          </a:highlight>
                        </a:rPr>
                        <a:t>De 21 a 25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7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99229374"/>
                  </a:ext>
                </a:extLst>
              </a:tr>
              <a:tr h="149860">
                <a:tc>
                  <a:txBody>
                    <a:bodyPr/>
                    <a:lstStyle/>
                    <a:p>
                      <a:pPr algn="ctr">
                        <a:spcAft>
                          <a:spcPts val="0"/>
                        </a:spcAft>
                      </a:pPr>
                      <a:r>
                        <a:rPr lang="es-MX" sz="1100">
                          <a:effectLst/>
                          <a:highlight>
                            <a:srgbClr val="FFFF00"/>
                          </a:highlight>
                        </a:rPr>
                        <a:t>De 26 a 30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7.5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135576850"/>
                  </a:ext>
                </a:extLst>
              </a:tr>
              <a:tr h="149860">
                <a:tc>
                  <a:txBody>
                    <a:bodyPr/>
                    <a:lstStyle/>
                    <a:p>
                      <a:pPr algn="ctr">
                        <a:spcAft>
                          <a:spcPts val="0"/>
                        </a:spcAft>
                      </a:pPr>
                      <a:r>
                        <a:rPr lang="es-MX" sz="1100">
                          <a:effectLst/>
                          <a:highlight>
                            <a:srgbClr val="FFFF00"/>
                          </a:highlight>
                        </a:rPr>
                        <a:t>De 31 a 35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8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422278554"/>
                  </a:ext>
                </a:extLst>
              </a:tr>
            </a:tbl>
          </a:graphicData>
        </a:graphic>
      </p:graphicFrame>
    </p:spTree>
    <p:extLst>
      <p:ext uri="{BB962C8B-B14F-4D97-AF65-F5344CB8AC3E}">
        <p14:creationId xmlns:p14="http://schemas.microsoft.com/office/powerpoint/2010/main" val="2380272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Antecedentes</a:t>
            </a:r>
            <a:endParaRPr lang="es-MX" dirty="0">
              <a:latin typeface="Arial" panose="020B0604020202020204" pitchFamily="34" charset="0"/>
              <a:cs typeface="Arial" panose="020B0604020202020204" pitchFamily="34" charset="0"/>
            </a:endParaRPr>
          </a:p>
        </p:txBody>
      </p:sp>
      <p:sp>
        <p:nvSpPr>
          <p:cNvPr id="4" name="CuadroTexto 3"/>
          <p:cNvSpPr txBox="1"/>
          <p:nvPr/>
        </p:nvSpPr>
        <p:spPr>
          <a:xfrm>
            <a:off x="118958" y="1504791"/>
            <a:ext cx="8359217" cy="1200329"/>
          </a:xfrm>
          <a:prstGeom prst="rect">
            <a:avLst/>
          </a:prstGeom>
          <a:noFill/>
        </p:spPr>
        <p:txBody>
          <a:bodyPr wrap="square" rtlCol="0">
            <a:spAutoFit/>
          </a:bodyPr>
          <a:lstStyle/>
          <a:p>
            <a:pPr marL="342900" indent="-342900" algn="just">
              <a:buAutoNum type="arabicPeriod"/>
            </a:pPr>
            <a:r>
              <a:rPr lang="es-ES" b="1" dirty="0" smtClean="0">
                <a:latin typeface="Arial" panose="020B0604020202020204" pitchFamily="34" charset="0"/>
                <a:cs typeface="Arial" panose="020B0604020202020204" pitchFamily="34" charset="0"/>
              </a:rPr>
              <a:t>La plantilla del Instituto Tecnológico de Sonora (ITSON) registrada en la Secretaría de Educación Pública (SEP) y en la Secretaría de Hacienda y Crédito Público (SHCP) difiere en número de puestos, sueldos y prestaciones respecto de la plantilla con la que opera el ITSON. </a:t>
            </a:r>
          </a:p>
        </p:txBody>
      </p:sp>
      <p:graphicFrame>
        <p:nvGraphicFramePr>
          <p:cNvPr id="45" name="Tabla 44"/>
          <p:cNvGraphicFramePr>
            <a:graphicFrameLocks noGrp="1"/>
          </p:cNvGraphicFramePr>
          <p:nvPr>
            <p:extLst>
              <p:ext uri="{D42A27DB-BD31-4B8C-83A1-F6EECF244321}">
                <p14:modId xmlns:p14="http://schemas.microsoft.com/office/powerpoint/2010/main" val="906808582"/>
              </p:ext>
            </p:extLst>
          </p:nvPr>
        </p:nvGraphicFramePr>
        <p:xfrm>
          <a:off x="781233" y="3296821"/>
          <a:ext cx="7474999" cy="1854200"/>
        </p:xfrm>
        <a:graphic>
          <a:graphicData uri="http://schemas.openxmlformats.org/drawingml/2006/table">
            <a:tbl>
              <a:tblPr firstRow="1" bandRow="1">
                <a:tableStyleId>{5C22544A-7EE6-4342-B048-85BDC9FD1C3A}</a:tableStyleId>
              </a:tblPr>
              <a:tblGrid>
                <a:gridCol w="5220072">
                  <a:extLst>
                    <a:ext uri="{9D8B030D-6E8A-4147-A177-3AD203B41FA5}">
                      <a16:colId xmlns:a16="http://schemas.microsoft.com/office/drawing/2014/main" xmlns="" val="649790833"/>
                    </a:ext>
                  </a:extLst>
                </a:gridCol>
                <a:gridCol w="2254927">
                  <a:extLst>
                    <a:ext uri="{9D8B030D-6E8A-4147-A177-3AD203B41FA5}">
                      <a16:colId xmlns:a16="http://schemas.microsoft.com/office/drawing/2014/main" xmlns="" val="4123595467"/>
                    </a:ext>
                  </a:extLst>
                </a:gridCol>
              </a:tblGrid>
              <a:tr h="370840">
                <a:tc>
                  <a:txBody>
                    <a:bodyPr/>
                    <a:lstStyle/>
                    <a:p>
                      <a:pPr algn="ctr"/>
                      <a:r>
                        <a:rPr lang="es-ES" dirty="0" smtClean="0">
                          <a:latin typeface="Arial" panose="020B0604020202020204" pitchFamily="34" charset="0"/>
                          <a:cs typeface="Arial" panose="020B0604020202020204" pitchFamily="34" charset="0"/>
                        </a:rPr>
                        <a:t>Plantilla SEP-SHCP</a:t>
                      </a:r>
                      <a:endParaRPr lang="es-MX" dirty="0">
                        <a:latin typeface="Arial" panose="020B0604020202020204" pitchFamily="34" charset="0"/>
                        <a:cs typeface="Arial" panose="020B0604020202020204" pitchFamily="34" charset="0"/>
                      </a:endParaRPr>
                    </a:p>
                  </a:txBody>
                  <a:tcPr/>
                </a:tc>
                <a:tc>
                  <a:txBody>
                    <a:bodyPr/>
                    <a:lstStyle/>
                    <a:p>
                      <a:pPr algn="ctr"/>
                      <a:r>
                        <a:rPr lang="es-ES" dirty="0" smtClean="0">
                          <a:latin typeface="Arial" panose="020B0604020202020204" pitchFamily="34" charset="0"/>
                          <a:cs typeface="Arial" panose="020B0604020202020204" pitchFamily="34" charset="0"/>
                        </a:rPr>
                        <a:t>Número de plazas</a:t>
                      </a:r>
                      <a:endParaRPr lang="es-MX"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550981280"/>
                  </a:ext>
                </a:extLst>
              </a:tr>
              <a:tr h="370840">
                <a:tc>
                  <a:txBody>
                    <a:bodyPr/>
                    <a:lstStyle/>
                    <a:p>
                      <a:r>
                        <a:rPr lang="es-ES" b="1" dirty="0" smtClean="0">
                          <a:latin typeface="Arial" panose="020B0604020202020204" pitchFamily="34" charset="0"/>
                          <a:cs typeface="Arial" panose="020B0604020202020204" pitchFamily="34" charset="0"/>
                        </a:rPr>
                        <a:t>1. Académicas (Base, </a:t>
                      </a:r>
                      <a:r>
                        <a:rPr lang="es-ES" b="1" dirty="0" err="1" smtClean="0">
                          <a:latin typeface="Arial" panose="020B0604020202020204" pitchFamily="34" charset="0"/>
                          <a:cs typeface="Arial" panose="020B0604020202020204" pitchFamily="34" charset="0"/>
                        </a:rPr>
                        <a:t>Promep</a:t>
                      </a:r>
                      <a:r>
                        <a:rPr lang="es-ES" b="1" dirty="0" smtClean="0">
                          <a:latin typeface="Arial" panose="020B0604020202020204" pitchFamily="34" charset="0"/>
                          <a:cs typeface="Arial" panose="020B0604020202020204" pitchFamily="34" charset="0"/>
                        </a:rPr>
                        <a:t> y peso a peso)</a:t>
                      </a:r>
                      <a:endParaRPr lang="es-MX" b="1" dirty="0">
                        <a:latin typeface="Arial" panose="020B0604020202020204" pitchFamily="34" charset="0"/>
                        <a:cs typeface="Arial" panose="020B0604020202020204" pitchFamily="34" charset="0"/>
                      </a:endParaRPr>
                    </a:p>
                  </a:txBody>
                  <a:tcPr/>
                </a:tc>
                <a:tc>
                  <a:txBody>
                    <a:bodyPr/>
                    <a:lstStyle/>
                    <a:p>
                      <a:pPr algn="ctr"/>
                      <a:r>
                        <a:rPr lang="es-ES" b="1" dirty="0" smtClean="0">
                          <a:latin typeface="Arial" panose="020B0604020202020204" pitchFamily="34" charset="0"/>
                          <a:cs typeface="Arial" panose="020B0604020202020204" pitchFamily="34" charset="0"/>
                        </a:rPr>
                        <a:t>588</a:t>
                      </a:r>
                      <a:endParaRPr lang="es-MX"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803654551"/>
                  </a:ext>
                </a:extLst>
              </a:tr>
              <a:tr h="370840">
                <a:tc>
                  <a:txBody>
                    <a:bodyPr/>
                    <a:lstStyle/>
                    <a:p>
                      <a:r>
                        <a:rPr lang="es-ES" b="1" dirty="0" smtClean="0">
                          <a:latin typeface="Arial" panose="020B0604020202020204" pitchFamily="34" charset="0"/>
                          <a:cs typeface="Arial" panose="020B0604020202020204" pitchFamily="34" charset="0"/>
                        </a:rPr>
                        <a:t>2. Administrativas</a:t>
                      </a:r>
                      <a:endParaRPr lang="es-MX" b="1" dirty="0">
                        <a:latin typeface="Arial" panose="020B0604020202020204" pitchFamily="34" charset="0"/>
                        <a:cs typeface="Arial" panose="020B0604020202020204" pitchFamily="34" charset="0"/>
                      </a:endParaRPr>
                    </a:p>
                  </a:txBody>
                  <a:tcPr/>
                </a:tc>
                <a:tc>
                  <a:txBody>
                    <a:bodyPr/>
                    <a:lstStyle/>
                    <a:p>
                      <a:pPr algn="ctr"/>
                      <a:r>
                        <a:rPr lang="es-ES" b="1" dirty="0" smtClean="0">
                          <a:latin typeface="Arial" panose="020B0604020202020204" pitchFamily="34" charset="0"/>
                          <a:cs typeface="Arial" panose="020B0604020202020204" pitchFamily="34" charset="0"/>
                        </a:rPr>
                        <a:t>454</a:t>
                      </a:r>
                      <a:endParaRPr lang="es-MX"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112657106"/>
                  </a:ext>
                </a:extLst>
              </a:tr>
              <a:tr h="370840">
                <a:tc>
                  <a:txBody>
                    <a:bodyPr/>
                    <a:lstStyle/>
                    <a:p>
                      <a:r>
                        <a:rPr lang="es-ES" b="1" dirty="0" smtClean="0">
                          <a:latin typeface="Arial" panose="020B0604020202020204" pitchFamily="34" charset="0"/>
                          <a:cs typeface="Arial" panose="020B0604020202020204" pitchFamily="34" charset="0"/>
                        </a:rPr>
                        <a:t>3. Mandos medios y superiores</a:t>
                      </a:r>
                      <a:endParaRPr lang="es-MX" b="1" dirty="0">
                        <a:latin typeface="Arial" panose="020B0604020202020204" pitchFamily="34" charset="0"/>
                        <a:cs typeface="Arial" panose="020B0604020202020204" pitchFamily="34" charset="0"/>
                      </a:endParaRPr>
                    </a:p>
                  </a:txBody>
                  <a:tcPr/>
                </a:tc>
                <a:tc>
                  <a:txBody>
                    <a:bodyPr/>
                    <a:lstStyle/>
                    <a:p>
                      <a:pPr algn="ctr"/>
                      <a:r>
                        <a:rPr lang="es-ES" b="1" dirty="0" smtClean="0">
                          <a:latin typeface="Arial" panose="020B0604020202020204" pitchFamily="34" charset="0"/>
                          <a:cs typeface="Arial" panose="020B0604020202020204" pitchFamily="34" charset="0"/>
                        </a:rPr>
                        <a:t>196</a:t>
                      </a:r>
                      <a:endParaRPr lang="es-MX"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3523051165"/>
                  </a:ext>
                </a:extLst>
              </a:tr>
              <a:tr h="370840">
                <a:tc>
                  <a:txBody>
                    <a:bodyPr/>
                    <a:lstStyle/>
                    <a:p>
                      <a:pPr algn="r"/>
                      <a:r>
                        <a:rPr lang="es-ES" b="1" dirty="0" smtClean="0">
                          <a:latin typeface="Arial" panose="020B0604020202020204" pitchFamily="34" charset="0"/>
                          <a:cs typeface="Arial" panose="020B0604020202020204" pitchFamily="34" charset="0"/>
                        </a:rPr>
                        <a:t>Total</a:t>
                      </a:r>
                      <a:endParaRPr lang="es-MX" b="1" dirty="0">
                        <a:latin typeface="Arial" panose="020B0604020202020204" pitchFamily="34" charset="0"/>
                        <a:cs typeface="Arial" panose="020B0604020202020204" pitchFamily="34" charset="0"/>
                      </a:endParaRPr>
                    </a:p>
                  </a:txBody>
                  <a:tcPr/>
                </a:tc>
                <a:tc>
                  <a:txBody>
                    <a:bodyPr/>
                    <a:lstStyle/>
                    <a:p>
                      <a:pPr algn="ctr"/>
                      <a:r>
                        <a:rPr lang="es-ES" b="1" dirty="0" smtClean="0">
                          <a:latin typeface="Arial" panose="020B0604020202020204" pitchFamily="34" charset="0"/>
                          <a:cs typeface="Arial" panose="020B0604020202020204" pitchFamily="34" charset="0"/>
                        </a:rPr>
                        <a:t>1,238</a:t>
                      </a:r>
                      <a:endParaRPr lang="es-MX"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685643016"/>
                  </a:ext>
                </a:extLst>
              </a:tr>
            </a:tbl>
          </a:graphicData>
        </a:graphic>
      </p:graphicFrame>
    </p:spTree>
    <p:extLst>
      <p:ext uri="{BB962C8B-B14F-4D97-AF65-F5344CB8AC3E}">
        <p14:creationId xmlns:p14="http://schemas.microsoft.com/office/powerpoint/2010/main" val="2632866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92499544"/>
              </p:ext>
            </p:extLst>
          </p:nvPr>
        </p:nvGraphicFramePr>
        <p:xfrm>
          <a:off x="363984" y="1340528"/>
          <a:ext cx="8593584" cy="5517472"/>
        </p:xfrm>
        <a:graphic>
          <a:graphicData uri="http://schemas.openxmlformats.org/drawingml/2006/table">
            <a:tbl>
              <a:tblPr firstRow="1" firstCol="1" bandRow="1">
                <a:tableStyleId>{5940675A-B579-460E-94D1-54222C63F5DA}</a:tableStyleId>
              </a:tblPr>
              <a:tblGrid>
                <a:gridCol w="3044234">
                  <a:extLst>
                    <a:ext uri="{9D8B030D-6E8A-4147-A177-3AD203B41FA5}">
                      <a16:colId xmlns:a16="http://schemas.microsoft.com/office/drawing/2014/main" xmlns="" val="217755521"/>
                    </a:ext>
                  </a:extLst>
                </a:gridCol>
                <a:gridCol w="5549350">
                  <a:extLst>
                    <a:ext uri="{9D8B030D-6E8A-4147-A177-3AD203B41FA5}">
                      <a16:colId xmlns:a16="http://schemas.microsoft.com/office/drawing/2014/main" xmlns="" val="2158774668"/>
                    </a:ext>
                  </a:extLst>
                </a:gridCol>
              </a:tblGrid>
              <a:tr h="309565">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5207907">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8.- Ayuda vacacional.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al personal de planta sindicalizado en servicio activo, en el último periodo de pago de mayo según corresponda, una gratificación anual basada en el sueldo base, de acuerdo al siguiente cuadro: </a:t>
                      </a:r>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 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r>
                        <a:rPr lang="es-MX" sz="1200" b="1" kern="1200" dirty="0" smtClean="0">
                          <a:solidFill>
                            <a:schemeClr val="tx1"/>
                          </a:solidFill>
                          <a:effectLst/>
                          <a:latin typeface="Arial" panose="020B0604020202020204" pitchFamily="34" charset="0"/>
                          <a:ea typeface="+mn-ea"/>
                          <a:cs typeface="Arial" panose="020B0604020202020204" pitchFamily="34" charset="0"/>
                        </a:rPr>
                        <a:t>8.- Ayuda vacacional.  </a:t>
                      </a:r>
                      <a:r>
                        <a:rPr lang="es-MX" sz="1200" kern="1200" dirty="0" smtClean="0">
                          <a:solidFill>
                            <a:schemeClr val="tx1"/>
                          </a:solidFill>
                          <a:effectLst/>
                          <a:latin typeface="Arial" panose="020B0604020202020204" pitchFamily="34" charset="0"/>
                          <a:ea typeface="+mn-ea"/>
                          <a:cs typeface="Arial" panose="020B0604020202020204" pitchFamily="34" charset="0"/>
                        </a:rPr>
                        <a:t>Se otorgará al personal de planta sindicalizado en servicio activo, en el último periodo de pago de mayo según corresponda, una gratificación anual basada en el sueldo base, de acuerdo al siguiente cuadro: </a:t>
                      </a:r>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pPr algn="just"/>
                      <a:endPar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pPr algn="just"/>
                      <a:endPar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pPr algn="just"/>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a partir del primer año, por un monto equivalente al pago correspondiente a los días de salario indicados en la siguiente tabla:</a:t>
                      </a:r>
                      <a:endPar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xmlns="" val="2271843401"/>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658870830"/>
              </p:ext>
            </p:extLst>
          </p:nvPr>
        </p:nvGraphicFramePr>
        <p:xfrm>
          <a:off x="432808" y="4432439"/>
          <a:ext cx="2840610" cy="1508760"/>
        </p:xfrm>
        <a:graphic>
          <a:graphicData uri="http://schemas.openxmlformats.org/drawingml/2006/table">
            <a:tbl>
              <a:tblPr firstRow="1" firstCol="1" bandRow="1">
                <a:tableStyleId>{5940675A-B579-460E-94D1-54222C63F5DA}</a:tableStyleId>
              </a:tblPr>
              <a:tblGrid>
                <a:gridCol w="1457710">
                  <a:extLst>
                    <a:ext uri="{9D8B030D-6E8A-4147-A177-3AD203B41FA5}">
                      <a16:colId xmlns:a16="http://schemas.microsoft.com/office/drawing/2014/main" xmlns="" val="2079552804"/>
                    </a:ext>
                  </a:extLst>
                </a:gridCol>
                <a:gridCol w="1382900">
                  <a:extLst>
                    <a:ext uri="{9D8B030D-6E8A-4147-A177-3AD203B41FA5}">
                      <a16:colId xmlns:a16="http://schemas.microsoft.com/office/drawing/2014/main" xmlns="" val="1873673407"/>
                    </a:ext>
                  </a:extLst>
                </a:gridCol>
              </a:tblGrid>
              <a:tr h="0">
                <a:tc>
                  <a:txBody>
                    <a:bodyPr/>
                    <a:lstStyle/>
                    <a:p>
                      <a:pPr algn="ctr">
                        <a:spcAft>
                          <a:spcPts val="0"/>
                        </a:spcAft>
                      </a:pPr>
                      <a:r>
                        <a:rPr lang="es-MX" sz="1100">
                          <a:effectLst/>
                        </a:rPr>
                        <a:t>ANTIGÜEDAD EN LA INSTITUCIÓN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rPr>
                        <a:t>DÍAS A PAGAR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68470813"/>
                  </a:ext>
                </a:extLst>
              </a:tr>
              <a:tr h="0">
                <a:tc>
                  <a:txBody>
                    <a:bodyPr/>
                    <a:lstStyle/>
                    <a:p>
                      <a:pPr algn="just">
                        <a:spcAft>
                          <a:spcPts val="0"/>
                        </a:spcAft>
                      </a:pPr>
                      <a:r>
                        <a:rPr lang="es-MX" sz="1100">
                          <a:effectLst/>
                        </a:rPr>
                        <a:t>Menos de un año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Proporcional a 50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20884520"/>
                  </a:ext>
                </a:extLst>
              </a:tr>
              <a:tr h="0">
                <a:tc>
                  <a:txBody>
                    <a:bodyPr/>
                    <a:lstStyle/>
                    <a:p>
                      <a:pPr algn="just">
                        <a:spcAft>
                          <a:spcPts val="0"/>
                        </a:spcAft>
                      </a:pPr>
                      <a:r>
                        <a:rPr lang="es-MX" sz="1100">
                          <a:effectLst/>
                        </a:rPr>
                        <a:t>De 1.1 a 2.0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50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91899370"/>
                  </a:ext>
                </a:extLst>
              </a:tr>
              <a:tr h="0">
                <a:tc>
                  <a:txBody>
                    <a:bodyPr/>
                    <a:lstStyle/>
                    <a:p>
                      <a:pPr algn="just">
                        <a:spcAft>
                          <a:spcPts val="0"/>
                        </a:spcAft>
                      </a:pPr>
                      <a:r>
                        <a:rPr lang="es-MX" sz="1100">
                          <a:effectLst/>
                        </a:rPr>
                        <a:t>De 2.1 a 5.0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55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79427552"/>
                  </a:ext>
                </a:extLst>
              </a:tr>
              <a:tr h="0">
                <a:tc>
                  <a:txBody>
                    <a:bodyPr/>
                    <a:lstStyle/>
                    <a:p>
                      <a:pPr algn="just">
                        <a:spcAft>
                          <a:spcPts val="0"/>
                        </a:spcAft>
                      </a:pPr>
                      <a:r>
                        <a:rPr lang="es-MX" sz="1100">
                          <a:effectLst/>
                        </a:rPr>
                        <a:t>De 5.1 a 10.0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dirty="0">
                          <a:effectLst/>
                        </a:rPr>
                        <a:t>60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82141662"/>
                  </a:ext>
                </a:extLst>
              </a:tr>
              <a:tr h="0">
                <a:tc>
                  <a:txBody>
                    <a:bodyPr/>
                    <a:lstStyle/>
                    <a:p>
                      <a:pPr algn="just">
                        <a:spcAft>
                          <a:spcPts val="0"/>
                        </a:spcAft>
                      </a:pPr>
                      <a:r>
                        <a:rPr lang="es-MX" sz="1100">
                          <a:effectLst/>
                        </a:rPr>
                        <a:t>De 10.1 años en adelante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dirty="0">
                          <a:effectLst/>
                        </a:rPr>
                        <a:t>65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055814807"/>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571710666"/>
              </p:ext>
            </p:extLst>
          </p:nvPr>
        </p:nvGraphicFramePr>
        <p:xfrm>
          <a:off x="4772288" y="3067808"/>
          <a:ext cx="3327400" cy="1173480"/>
        </p:xfrm>
        <a:graphic>
          <a:graphicData uri="http://schemas.openxmlformats.org/drawingml/2006/table">
            <a:tbl>
              <a:tblPr firstRow="1" firstCol="1" bandRow="1">
                <a:tableStyleId>{5940675A-B579-460E-94D1-54222C63F5DA}</a:tableStyleId>
              </a:tblPr>
              <a:tblGrid>
                <a:gridCol w="1707515">
                  <a:extLst>
                    <a:ext uri="{9D8B030D-6E8A-4147-A177-3AD203B41FA5}">
                      <a16:colId xmlns:a16="http://schemas.microsoft.com/office/drawing/2014/main" xmlns="" val="2079552804"/>
                    </a:ext>
                  </a:extLst>
                </a:gridCol>
                <a:gridCol w="1619885">
                  <a:extLst>
                    <a:ext uri="{9D8B030D-6E8A-4147-A177-3AD203B41FA5}">
                      <a16:colId xmlns:a16="http://schemas.microsoft.com/office/drawing/2014/main" xmlns="" val="1873673407"/>
                    </a:ext>
                  </a:extLst>
                </a:gridCol>
              </a:tblGrid>
              <a:tr h="0">
                <a:tc>
                  <a:txBody>
                    <a:bodyPr/>
                    <a:lstStyle/>
                    <a:p>
                      <a:pPr algn="ctr">
                        <a:spcAft>
                          <a:spcPts val="0"/>
                        </a:spcAft>
                      </a:pPr>
                      <a:r>
                        <a:rPr lang="es-MX" sz="1100">
                          <a:effectLst/>
                        </a:rPr>
                        <a:t>ANTIGÜEDAD EN LA INSTITUCIÓN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rPr>
                        <a:t>DÍAS A PAGAR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68470813"/>
                  </a:ext>
                </a:extLst>
              </a:tr>
              <a:tr h="0">
                <a:tc>
                  <a:txBody>
                    <a:bodyPr/>
                    <a:lstStyle/>
                    <a:p>
                      <a:pPr algn="just">
                        <a:spcAft>
                          <a:spcPts val="0"/>
                        </a:spcAft>
                      </a:pPr>
                      <a:r>
                        <a:rPr lang="es-MX" sz="1100">
                          <a:effectLst/>
                        </a:rPr>
                        <a:t>Menos de un año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dirty="0">
                          <a:effectLst/>
                        </a:rPr>
                        <a:t>Proporcional a 50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20884520"/>
                  </a:ext>
                </a:extLst>
              </a:tr>
              <a:tr h="0">
                <a:tc>
                  <a:txBody>
                    <a:bodyPr/>
                    <a:lstStyle/>
                    <a:p>
                      <a:pPr algn="just">
                        <a:spcAft>
                          <a:spcPts val="0"/>
                        </a:spcAft>
                      </a:pPr>
                      <a:r>
                        <a:rPr lang="es-MX" sz="1100">
                          <a:effectLst/>
                        </a:rPr>
                        <a:t>De 1.1 a 2.0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50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91899370"/>
                  </a:ext>
                </a:extLst>
              </a:tr>
              <a:tr h="0">
                <a:tc>
                  <a:txBody>
                    <a:bodyPr/>
                    <a:lstStyle/>
                    <a:p>
                      <a:pPr algn="just">
                        <a:spcAft>
                          <a:spcPts val="0"/>
                        </a:spcAft>
                      </a:pPr>
                      <a:r>
                        <a:rPr lang="es-MX" sz="1100">
                          <a:effectLst/>
                        </a:rPr>
                        <a:t>De 2.1 a 5.0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55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79427552"/>
                  </a:ext>
                </a:extLst>
              </a:tr>
              <a:tr h="0">
                <a:tc>
                  <a:txBody>
                    <a:bodyPr/>
                    <a:lstStyle/>
                    <a:p>
                      <a:pPr algn="just">
                        <a:spcAft>
                          <a:spcPts val="0"/>
                        </a:spcAft>
                      </a:pPr>
                      <a:r>
                        <a:rPr lang="es-MX" sz="1100">
                          <a:effectLst/>
                        </a:rPr>
                        <a:t>De 5.1 a 10.0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60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382141662"/>
                  </a:ext>
                </a:extLst>
              </a:tr>
              <a:tr h="0">
                <a:tc>
                  <a:txBody>
                    <a:bodyPr/>
                    <a:lstStyle/>
                    <a:p>
                      <a:pPr algn="just">
                        <a:spcAft>
                          <a:spcPts val="0"/>
                        </a:spcAft>
                      </a:pPr>
                      <a:r>
                        <a:rPr lang="es-MX" sz="1100">
                          <a:effectLst/>
                        </a:rPr>
                        <a:t>De 10.1 años en adelante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dirty="0">
                          <a:effectLst/>
                        </a:rPr>
                        <a:t>65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055814807"/>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912345231"/>
              </p:ext>
            </p:extLst>
          </p:nvPr>
        </p:nvGraphicFramePr>
        <p:xfrm>
          <a:off x="3667433" y="5409537"/>
          <a:ext cx="5112260" cy="1173480"/>
        </p:xfrm>
        <a:graphic>
          <a:graphicData uri="http://schemas.openxmlformats.org/drawingml/2006/table">
            <a:tbl>
              <a:tblPr firstRow="1" firstCol="1" bandRow="1">
                <a:tableStyleId>{5940675A-B579-460E-94D1-54222C63F5DA}</a:tableStyleId>
              </a:tblPr>
              <a:tblGrid>
                <a:gridCol w="1366683">
                  <a:extLst>
                    <a:ext uri="{9D8B030D-6E8A-4147-A177-3AD203B41FA5}">
                      <a16:colId xmlns:a16="http://schemas.microsoft.com/office/drawing/2014/main" xmlns="" val="1791986100"/>
                    </a:ext>
                  </a:extLst>
                </a:gridCol>
                <a:gridCol w="1436589">
                  <a:extLst>
                    <a:ext uri="{9D8B030D-6E8A-4147-A177-3AD203B41FA5}">
                      <a16:colId xmlns:a16="http://schemas.microsoft.com/office/drawing/2014/main" xmlns="" val="3196826734"/>
                    </a:ext>
                  </a:extLst>
                </a:gridCol>
                <a:gridCol w="1154494">
                  <a:extLst>
                    <a:ext uri="{9D8B030D-6E8A-4147-A177-3AD203B41FA5}">
                      <a16:colId xmlns:a16="http://schemas.microsoft.com/office/drawing/2014/main" xmlns="" val="2203799223"/>
                    </a:ext>
                  </a:extLst>
                </a:gridCol>
                <a:gridCol w="1154494">
                  <a:extLst>
                    <a:ext uri="{9D8B030D-6E8A-4147-A177-3AD203B41FA5}">
                      <a16:colId xmlns:a16="http://schemas.microsoft.com/office/drawing/2014/main" xmlns="" val="790322247"/>
                    </a:ext>
                  </a:extLst>
                </a:gridCol>
              </a:tblGrid>
              <a:tr h="0">
                <a:tc>
                  <a:txBody>
                    <a:bodyPr/>
                    <a:lstStyle/>
                    <a:p>
                      <a:pPr algn="ctr">
                        <a:spcAft>
                          <a:spcPts val="0"/>
                        </a:spcAft>
                      </a:pPr>
                      <a:r>
                        <a:rPr lang="es-MX" sz="1000" dirty="0" smtClean="0">
                          <a:effectLst/>
                          <a:highlight>
                            <a:srgbClr val="FFFF00"/>
                          </a:highlight>
                        </a:rPr>
                        <a:t>ANTIGÜEDAD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DÍAS A PAGAR</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000" dirty="0" smtClean="0">
                          <a:effectLst/>
                          <a:highlight>
                            <a:srgbClr val="FFFF00"/>
                          </a:highlight>
                        </a:rPr>
                        <a:t>ANTIGÜEDAD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DÍAS A PAGAR</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9627215"/>
                  </a:ext>
                </a:extLst>
              </a:tr>
              <a:tr h="0">
                <a:tc>
                  <a:txBody>
                    <a:bodyPr/>
                    <a:lstStyle/>
                    <a:p>
                      <a:pPr algn="ctr">
                        <a:spcAft>
                          <a:spcPts val="0"/>
                        </a:spcAft>
                      </a:pPr>
                      <a:r>
                        <a:rPr lang="es-MX" sz="1100" dirty="0">
                          <a:effectLst/>
                          <a:highlight>
                            <a:srgbClr val="FFFF00"/>
                          </a:highlight>
                        </a:rPr>
                        <a:t>Menor que 1 año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Proporcional a 6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De 6 a 10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11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88077600"/>
                  </a:ext>
                </a:extLst>
              </a:tr>
              <a:tr h="0">
                <a:tc>
                  <a:txBody>
                    <a:bodyPr/>
                    <a:lstStyle/>
                    <a:p>
                      <a:pPr algn="ctr">
                        <a:spcAft>
                          <a:spcPts val="0"/>
                        </a:spcAft>
                      </a:pPr>
                      <a:r>
                        <a:rPr lang="es-MX" sz="1100" dirty="0">
                          <a:effectLst/>
                          <a:highlight>
                            <a:srgbClr val="FFFF00"/>
                          </a:highlight>
                        </a:rPr>
                        <a:t>1 año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6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De 11 a 15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12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5037691"/>
                  </a:ext>
                </a:extLst>
              </a:tr>
              <a:tr h="0">
                <a:tc>
                  <a:txBody>
                    <a:bodyPr/>
                    <a:lstStyle/>
                    <a:p>
                      <a:pPr algn="ctr">
                        <a:spcAft>
                          <a:spcPts val="0"/>
                        </a:spcAft>
                      </a:pPr>
                      <a:r>
                        <a:rPr lang="es-MX" sz="1100" dirty="0">
                          <a:effectLst/>
                          <a:highlight>
                            <a:srgbClr val="FFFF00"/>
                          </a:highlight>
                        </a:rPr>
                        <a:t>2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7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De 16 a 20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13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764501880"/>
                  </a:ext>
                </a:extLst>
              </a:tr>
              <a:tr h="0">
                <a:tc>
                  <a:txBody>
                    <a:bodyPr/>
                    <a:lstStyle/>
                    <a:p>
                      <a:pPr algn="ctr">
                        <a:spcAft>
                          <a:spcPts val="0"/>
                        </a:spcAft>
                      </a:pPr>
                      <a:r>
                        <a:rPr lang="es-MX" sz="1100" dirty="0">
                          <a:effectLst/>
                          <a:highlight>
                            <a:srgbClr val="FFFF00"/>
                          </a:highlight>
                        </a:rPr>
                        <a:t>3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8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De 21 a 25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14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83155555"/>
                  </a:ext>
                </a:extLst>
              </a:tr>
              <a:tr h="0">
                <a:tc>
                  <a:txBody>
                    <a:bodyPr/>
                    <a:lstStyle/>
                    <a:p>
                      <a:pPr algn="ctr">
                        <a:spcAft>
                          <a:spcPts val="0"/>
                        </a:spcAft>
                      </a:pPr>
                      <a:r>
                        <a:rPr lang="es-MX" sz="1100" dirty="0">
                          <a:effectLst/>
                          <a:highlight>
                            <a:srgbClr val="FFFF00"/>
                          </a:highlight>
                        </a:rPr>
                        <a:t>4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9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De 26 a 30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15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36922324"/>
                  </a:ext>
                </a:extLst>
              </a:tr>
              <a:tr h="0">
                <a:tc>
                  <a:txBody>
                    <a:bodyPr/>
                    <a:lstStyle/>
                    <a:p>
                      <a:pPr algn="ctr">
                        <a:spcAft>
                          <a:spcPts val="0"/>
                        </a:spcAft>
                      </a:pPr>
                      <a:r>
                        <a:rPr lang="es-MX" sz="1100" dirty="0">
                          <a:effectLst/>
                          <a:highlight>
                            <a:srgbClr val="FFFF00"/>
                          </a:highlight>
                        </a:rPr>
                        <a:t>5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10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De 31 a 35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16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365039352"/>
                  </a:ext>
                </a:extLst>
              </a:tr>
            </a:tbl>
          </a:graphicData>
        </a:graphic>
      </p:graphicFrame>
    </p:spTree>
    <p:extLst>
      <p:ext uri="{BB962C8B-B14F-4D97-AF65-F5344CB8AC3E}">
        <p14:creationId xmlns:p14="http://schemas.microsoft.com/office/powerpoint/2010/main" val="2649609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739137352"/>
              </p:ext>
            </p:extLst>
          </p:nvPr>
        </p:nvGraphicFramePr>
        <p:xfrm>
          <a:off x="363984" y="1340528"/>
          <a:ext cx="8593584" cy="4852454"/>
        </p:xfrm>
        <a:graphic>
          <a:graphicData uri="http://schemas.openxmlformats.org/drawingml/2006/table">
            <a:tbl>
              <a:tblPr firstRow="1" firstCol="1" bandRow="1">
                <a:tableStyleId>{5940675A-B579-460E-94D1-54222C63F5DA}</a:tableStyleId>
              </a:tblPr>
              <a:tblGrid>
                <a:gridCol w="3195962">
                  <a:extLst>
                    <a:ext uri="{9D8B030D-6E8A-4147-A177-3AD203B41FA5}">
                      <a16:colId xmlns:a16="http://schemas.microsoft.com/office/drawing/2014/main" xmlns="" val="217755521"/>
                    </a:ext>
                  </a:extLst>
                </a:gridCol>
                <a:gridCol w="5397622">
                  <a:extLst>
                    <a:ext uri="{9D8B030D-6E8A-4147-A177-3AD203B41FA5}">
                      <a16:colId xmlns:a16="http://schemas.microsoft.com/office/drawing/2014/main" xmlns="" val="2158774668"/>
                    </a:ext>
                  </a:extLst>
                </a:gridCol>
              </a:tblGrid>
              <a:tr h="272253">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4580201">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a:t>
                      </a:r>
                    </a:p>
                    <a:p>
                      <a:r>
                        <a:rPr lang="es-MX" sz="1200" b="1" kern="1200" dirty="0" smtClean="0">
                          <a:solidFill>
                            <a:schemeClr val="tx1"/>
                          </a:solidFill>
                          <a:effectLst/>
                          <a:latin typeface="Arial" panose="020B0604020202020204" pitchFamily="34" charset="0"/>
                          <a:ea typeface="+mn-ea"/>
                          <a:cs typeface="Arial" panose="020B0604020202020204" pitchFamily="34" charset="0"/>
                        </a:rPr>
                        <a:t>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r>
                        <a:rPr lang="es-MX" sz="1200" b="1" kern="1200" dirty="0" smtClean="0">
                          <a:solidFill>
                            <a:schemeClr val="tx1"/>
                          </a:solidFill>
                          <a:effectLst/>
                          <a:latin typeface="Arial" panose="020B0604020202020204" pitchFamily="34" charset="0"/>
                          <a:ea typeface="+mn-ea"/>
                          <a:cs typeface="Arial" panose="020B0604020202020204" pitchFamily="34" charset="0"/>
                        </a:rPr>
                        <a:t>9.- Aguinaldo</a:t>
                      </a:r>
                      <a:r>
                        <a:rPr lang="es-MX" sz="1200" kern="1200" dirty="0" smtClean="0">
                          <a:solidFill>
                            <a:schemeClr val="tx1"/>
                          </a:solidFill>
                          <a:effectLst/>
                          <a:latin typeface="Arial" panose="020B0604020202020204" pitchFamily="34" charset="0"/>
                          <a:ea typeface="+mn-ea"/>
                          <a:cs typeface="Arial" panose="020B0604020202020204" pitchFamily="34" charset="0"/>
                        </a:rPr>
                        <a:t>. El personal de planta sindicalizado en servicio activo gozará de un aguinaldo que se pagará en el último período de pago de noviembre de cada año según corresponda, calculado sobre el salario, de acuerdo al siguiente cuadro: </a:t>
                      </a:r>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56.- PRESTACIONES LA UNIVERSIDAD </a:t>
                      </a:r>
                      <a:r>
                        <a:rPr lang="es-MX" sz="1200" kern="1200" dirty="0" smtClean="0">
                          <a:solidFill>
                            <a:schemeClr val="tx1"/>
                          </a:solidFill>
                          <a:effectLst/>
                          <a:latin typeface="Arial" panose="020B0604020202020204" pitchFamily="34" charset="0"/>
                          <a:ea typeface="+mn-ea"/>
                          <a:cs typeface="Arial" panose="020B0604020202020204" pitchFamily="34" charset="0"/>
                        </a:rPr>
                        <a:t>se compromete a proporcionar al personal de planta sindicalizado, las siguientes prestaciones en las cantidades que se indican a continuación: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r>
                        <a:rPr lang="es-MX" sz="1200" b="1" kern="1200" dirty="0" smtClean="0">
                          <a:solidFill>
                            <a:schemeClr val="tx1"/>
                          </a:solidFill>
                          <a:effectLst/>
                          <a:latin typeface="Arial" panose="020B0604020202020204" pitchFamily="34" charset="0"/>
                          <a:ea typeface="+mn-ea"/>
                          <a:cs typeface="Arial" panose="020B0604020202020204" pitchFamily="34" charset="0"/>
                        </a:rPr>
                        <a:t>9.- Aguinaldo. </a:t>
                      </a:r>
                      <a:r>
                        <a:rPr lang="es-MX" sz="1200" kern="1200" dirty="0" smtClean="0">
                          <a:solidFill>
                            <a:schemeClr val="tx1"/>
                          </a:solidFill>
                          <a:effectLst/>
                          <a:latin typeface="Arial" panose="020B0604020202020204" pitchFamily="34" charset="0"/>
                          <a:ea typeface="+mn-ea"/>
                          <a:cs typeface="Arial" panose="020B0604020202020204" pitchFamily="34" charset="0"/>
                        </a:rPr>
                        <a:t>El personal de planta sindicalizado en servicio activo gozará de un aguinaldo que se pagará en el último período de pago de noviembre de cada año según corresponda, calculado sobre el salario, de acuerdo al siguiente cuadro: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Para las trabajadoras y los trabajadores cuya contratación por tiempo indeterminado se hubiese realizado a partir del 16 de agosto de 2023, LA UNIVERSIDAD otorgará esta prestación por un monto equivalente al 100% correspondiente a los días de salario indicados en la siguiente tabla: </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xmlns="" val="2271843401"/>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180838491"/>
              </p:ext>
            </p:extLst>
          </p:nvPr>
        </p:nvGraphicFramePr>
        <p:xfrm>
          <a:off x="447383" y="3796264"/>
          <a:ext cx="2650924" cy="1508760"/>
        </p:xfrm>
        <a:graphic>
          <a:graphicData uri="http://schemas.openxmlformats.org/drawingml/2006/table">
            <a:tbl>
              <a:tblPr firstRow="1" firstCol="1" bandRow="1">
                <a:tableStyleId>{5940675A-B579-460E-94D1-54222C63F5DA}</a:tableStyleId>
              </a:tblPr>
              <a:tblGrid>
                <a:gridCol w="1360369">
                  <a:extLst>
                    <a:ext uri="{9D8B030D-6E8A-4147-A177-3AD203B41FA5}">
                      <a16:colId xmlns:a16="http://schemas.microsoft.com/office/drawing/2014/main" xmlns="" val="1740972538"/>
                    </a:ext>
                  </a:extLst>
                </a:gridCol>
                <a:gridCol w="1290555">
                  <a:extLst>
                    <a:ext uri="{9D8B030D-6E8A-4147-A177-3AD203B41FA5}">
                      <a16:colId xmlns:a16="http://schemas.microsoft.com/office/drawing/2014/main" xmlns="" val="3771041210"/>
                    </a:ext>
                  </a:extLst>
                </a:gridCol>
              </a:tblGrid>
              <a:tr h="0">
                <a:tc>
                  <a:txBody>
                    <a:bodyPr/>
                    <a:lstStyle/>
                    <a:p>
                      <a:pPr algn="ctr">
                        <a:spcAft>
                          <a:spcPts val="0"/>
                        </a:spcAft>
                      </a:pPr>
                      <a:r>
                        <a:rPr lang="es-MX" sz="1100">
                          <a:effectLst/>
                        </a:rPr>
                        <a:t>ANTIGÜEDAD EN LA INSTITUCIÓN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rPr>
                        <a:t>DÍAS A PAGAR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92420134"/>
                  </a:ext>
                </a:extLst>
              </a:tr>
              <a:tr h="0">
                <a:tc>
                  <a:txBody>
                    <a:bodyPr/>
                    <a:lstStyle/>
                    <a:p>
                      <a:pPr algn="just">
                        <a:spcAft>
                          <a:spcPts val="0"/>
                        </a:spcAft>
                      </a:pPr>
                      <a:r>
                        <a:rPr lang="es-MX" sz="1100">
                          <a:effectLst/>
                        </a:rPr>
                        <a:t>Menos de un año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Proporcional a 50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77705604"/>
                  </a:ext>
                </a:extLst>
              </a:tr>
              <a:tr h="0">
                <a:tc>
                  <a:txBody>
                    <a:bodyPr/>
                    <a:lstStyle/>
                    <a:p>
                      <a:pPr algn="just">
                        <a:spcAft>
                          <a:spcPts val="0"/>
                        </a:spcAft>
                      </a:pPr>
                      <a:r>
                        <a:rPr lang="es-MX" sz="1100">
                          <a:effectLst/>
                        </a:rPr>
                        <a:t>De 1.1 a 5.0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50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37034389"/>
                  </a:ext>
                </a:extLst>
              </a:tr>
              <a:tr h="0">
                <a:tc>
                  <a:txBody>
                    <a:bodyPr/>
                    <a:lstStyle/>
                    <a:p>
                      <a:pPr algn="just">
                        <a:spcAft>
                          <a:spcPts val="0"/>
                        </a:spcAft>
                      </a:pPr>
                      <a:r>
                        <a:rPr lang="es-MX" sz="1100">
                          <a:effectLst/>
                        </a:rPr>
                        <a:t>De 5.1 a 10.0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65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07817834"/>
                  </a:ext>
                </a:extLst>
              </a:tr>
              <a:tr h="0">
                <a:tc>
                  <a:txBody>
                    <a:bodyPr/>
                    <a:lstStyle/>
                    <a:p>
                      <a:pPr algn="just">
                        <a:spcAft>
                          <a:spcPts val="0"/>
                        </a:spcAft>
                      </a:pPr>
                      <a:r>
                        <a:rPr lang="es-MX" sz="1100">
                          <a:effectLst/>
                        </a:rPr>
                        <a:t>De 10.1 a 15.0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70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21833722"/>
                  </a:ext>
                </a:extLst>
              </a:tr>
              <a:tr h="0">
                <a:tc>
                  <a:txBody>
                    <a:bodyPr/>
                    <a:lstStyle/>
                    <a:p>
                      <a:pPr algn="just">
                        <a:spcAft>
                          <a:spcPts val="0"/>
                        </a:spcAft>
                      </a:pPr>
                      <a:r>
                        <a:rPr lang="es-MX" sz="1100">
                          <a:effectLst/>
                        </a:rPr>
                        <a:t>De 15.1 años en adelante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dirty="0">
                          <a:effectLst/>
                        </a:rPr>
                        <a:t>75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22950097"/>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859927376"/>
              </p:ext>
            </p:extLst>
          </p:nvPr>
        </p:nvGraphicFramePr>
        <p:xfrm>
          <a:off x="4585855" y="3166172"/>
          <a:ext cx="3588327" cy="1005840"/>
        </p:xfrm>
        <a:graphic>
          <a:graphicData uri="http://schemas.openxmlformats.org/drawingml/2006/table">
            <a:tbl>
              <a:tblPr firstRow="1" firstCol="1" bandRow="1">
                <a:tableStyleId>{5940675A-B579-460E-94D1-54222C63F5DA}</a:tableStyleId>
              </a:tblPr>
              <a:tblGrid>
                <a:gridCol w="1745672">
                  <a:extLst>
                    <a:ext uri="{9D8B030D-6E8A-4147-A177-3AD203B41FA5}">
                      <a16:colId xmlns:a16="http://schemas.microsoft.com/office/drawing/2014/main" xmlns="" val="1740972538"/>
                    </a:ext>
                  </a:extLst>
                </a:gridCol>
                <a:gridCol w="1842655">
                  <a:extLst>
                    <a:ext uri="{9D8B030D-6E8A-4147-A177-3AD203B41FA5}">
                      <a16:colId xmlns:a16="http://schemas.microsoft.com/office/drawing/2014/main" xmlns="" val="3771041210"/>
                    </a:ext>
                  </a:extLst>
                </a:gridCol>
              </a:tblGrid>
              <a:tr h="0">
                <a:tc>
                  <a:txBody>
                    <a:bodyPr/>
                    <a:lstStyle/>
                    <a:p>
                      <a:pPr algn="ctr">
                        <a:spcAft>
                          <a:spcPts val="0"/>
                        </a:spcAft>
                      </a:pPr>
                      <a:r>
                        <a:rPr lang="es-MX" sz="1100" dirty="0" smtClean="0">
                          <a:effectLst/>
                        </a:rPr>
                        <a:t>ANTIGÜEDAD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rPr>
                        <a:t>DÍAS A PAGAR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92420134"/>
                  </a:ext>
                </a:extLst>
              </a:tr>
              <a:tr h="0">
                <a:tc>
                  <a:txBody>
                    <a:bodyPr/>
                    <a:lstStyle/>
                    <a:p>
                      <a:pPr algn="just">
                        <a:spcAft>
                          <a:spcPts val="0"/>
                        </a:spcAft>
                      </a:pPr>
                      <a:r>
                        <a:rPr lang="es-MX" sz="1100">
                          <a:effectLst/>
                        </a:rPr>
                        <a:t>Menos de un año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Proporcional a 50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677705604"/>
                  </a:ext>
                </a:extLst>
              </a:tr>
              <a:tr h="0">
                <a:tc>
                  <a:txBody>
                    <a:bodyPr/>
                    <a:lstStyle/>
                    <a:p>
                      <a:pPr algn="just">
                        <a:spcAft>
                          <a:spcPts val="0"/>
                        </a:spcAft>
                      </a:pPr>
                      <a:r>
                        <a:rPr lang="es-MX" sz="1100">
                          <a:effectLst/>
                        </a:rPr>
                        <a:t>De 1.1 a 5.0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50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37034389"/>
                  </a:ext>
                </a:extLst>
              </a:tr>
              <a:tr h="0">
                <a:tc>
                  <a:txBody>
                    <a:bodyPr/>
                    <a:lstStyle/>
                    <a:p>
                      <a:pPr algn="just">
                        <a:spcAft>
                          <a:spcPts val="0"/>
                        </a:spcAft>
                      </a:pPr>
                      <a:r>
                        <a:rPr lang="es-MX" sz="1100">
                          <a:effectLst/>
                        </a:rPr>
                        <a:t>De 5.1 a 10.0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65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07817834"/>
                  </a:ext>
                </a:extLst>
              </a:tr>
              <a:tr h="0">
                <a:tc>
                  <a:txBody>
                    <a:bodyPr/>
                    <a:lstStyle/>
                    <a:p>
                      <a:pPr algn="just">
                        <a:spcAft>
                          <a:spcPts val="0"/>
                        </a:spcAft>
                      </a:pPr>
                      <a:r>
                        <a:rPr lang="es-MX" sz="1100">
                          <a:effectLst/>
                        </a:rPr>
                        <a:t>De 10.1 a 15.0 años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a:effectLst/>
                        </a:rPr>
                        <a:t>70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21833722"/>
                  </a:ext>
                </a:extLst>
              </a:tr>
              <a:tr h="0">
                <a:tc>
                  <a:txBody>
                    <a:bodyPr/>
                    <a:lstStyle/>
                    <a:p>
                      <a:pPr algn="just">
                        <a:spcAft>
                          <a:spcPts val="0"/>
                        </a:spcAft>
                      </a:pPr>
                      <a:r>
                        <a:rPr lang="es-MX" sz="1100">
                          <a:effectLst/>
                        </a:rPr>
                        <a:t>De 15.1 años en adelante</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es-MX" sz="1100" dirty="0">
                          <a:effectLst/>
                        </a:rPr>
                        <a:t>75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22950097"/>
                  </a:ext>
                </a:extLst>
              </a:tr>
            </a:tbl>
          </a:graphicData>
        </a:graphic>
      </p:graphicFrame>
    </p:spTree>
    <p:extLst>
      <p:ext uri="{BB962C8B-B14F-4D97-AF65-F5344CB8AC3E}">
        <p14:creationId xmlns:p14="http://schemas.microsoft.com/office/powerpoint/2010/main" val="2264055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519990698"/>
              </p:ext>
            </p:extLst>
          </p:nvPr>
        </p:nvGraphicFramePr>
        <p:xfrm>
          <a:off x="363984" y="1340528"/>
          <a:ext cx="8593584" cy="2683499"/>
        </p:xfrm>
        <a:graphic>
          <a:graphicData uri="http://schemas.openxmlformats.org/drawingml/2006/table">
            <a:tbl>
              <a:tblPr firstRow="1" firstCol="1" bandRow="1">
                <a:tableStyleId>{5940675A-B579-460E-94D1-54222C63F5DA}</a:tableStyleId>
              </a:tblPr>
              <a:tblGrid>
                <a:gridCol w="3195962">
                  <a:extLst>
                    <a:ext uri="{9D8B030D-6E8A-4147-A177-3AD203B41FA5}">
                      <a16:colId xmlns:a16="http://schemas.microsoft.com/office/drawing/2014/main" xmlns="" val="217755521"/>
                    </a:ext>
                  </a:extLst>
                </a:gridCol>
                <a:gridCol w="5397622">
                  <a:extLst>
                    <a:ext uri="{9D8B030D-6E8A-4147-A177-3AD203B41FA5}">
                      <a16:colId xmlns:a16="http://schemas.microsoft.com/office/drawing/2014/main" xmlns="" val="2158774668"/>
                    </a:ext>
                  </a:extLst>
                </a:gridCol>
              </a:tblGrid>
              <a:tr h="14594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smtClean="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455216">
                <a:tc>
                  <a:txBody>
                    <a:bodyPr/>
                    <a:lstStyle/>
                    <a:p>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0" marB="0"/>
                </a:tc>
                <a:tc>
                  <a:txBody>
                    <a:bodyPr/>
                    <a:lstStyle/>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txBody>
                  <a:tcPr marL="68580" marR="68580" marT="0" marB="0"/>
                </a:tc>
                <a:extLst>
                  <a:ext uri="{0D108BD9-81ED-4DB2-BD59-A6C34878D82A}">
                    <a16:rowId xmlns:a16="http://schemas.microsoft.com/office/drawing/2014/main" xmlns="" val="2271843401"/>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744985549"/>
              </p:ext>
            </p:extLst>
          </p:nvPr>
        </p:nvGraphicFramePr>
        <p:xfrm>
          <a:off x="4533899" y="1892300"/>
          <a:ext cx="3252356" cy="1341120"/>
        </p:xfrm>
        <a:graphic>
          <a:graphicData uri="http://schemas.openxmlformats.org/drawingml/2006/table">
            <a:tbl>
              <a:tblPr firstRow="1" firstCol="1" bandRow="1">
                <a:tableStyleId>{5940675A-B579-460E-94D1-54222C63F5DA}</a:tableStyleId>
              </a:tblPr>
              <a:tblGrid>
                <a:gridCol w="1540510">
                  <a:extLst>
                    <a:ext uri="{9D8B030D-6E8A-4147-A177-3AD203B41FA5}">
                      <a16:colId xmlns:a16="http://schemas.microsoft.com/office/drawing/2014/main" xmlns="" val="3960405583"/>
                    </a:ext>
                  </a:extLst>
                </a:gridCol>
                <a:gridCol w="1711846">
                  <a:extLst>
                    <a:ext uri="{9D8B030D-6E8A-4147-A177-3AD203B41FA5}">
                      <a16:colId xmlns:a16="http://schemas.microsoft.com/office/drawing/2014/main" xmlns="" val="2671667670"/>
                    </a:ext>
                  </a:extLst>
                </a:gridCol>
              </a:tblGrid>
              <a:tr h="0">
                <a:tc>
                  <a:txBody>
                    <a:bodyPr/>
                    <a:lstStyle/>
                    <a:p>
                      <a:pPr algn="ctr">
                        <a:spcAft>
                          <a:spcPts val="0"/>
                        </a:spcAft>
                      </a:pPr>
                      <a:r>
                        <a:rPr lang="es-MX" sz="1100" dirty="0" smtClean="0">
                          <a:effectLst/>
                          <a:highlight>
                            <a:srgbClr val="FFFF00"/>
                          </a:highlight>
                        </a:rPr>
                        <a:t>ANTIGÜEDAD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DÍAS A PAGAR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73775514"/>
                  </a:ext>
                </a:extLst>
              </a:tr>
              <a:tr h="0">
                <a:tc>
                  <a:txBody>
                    <a:bodyPr/>
                    <a:lstStyle/>
                    <a:p>
                      <a:pPr algn="ctr">
                        <a:spcAft>
                          <a:spcPts val="0"/>
                        </a:spcAft>
                      </a:pPr>
                      <a:r>
                        <a:rPr lang="es-MX" sz="1100">
                          <a:effectLst/>
                          <a:highlight>
                            <a:srgbClr val="FFFF00"/>
                          </a:highlight>
                        </a:rPr>
                        <a:t>Menor que 1 año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Proporcional a 15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11347592"/>
                  </a:ext>
                </a:extLst>
              </a:tr>
              <a:tr h="0">
                <a:tc>
                  <a:txBody>
                    <a:bodyPr/>
                    <a:lstStyle/>
                    <a:p>
                      <a:pPr algn="ctr">
                        <a:spcAft>
                          <a:spcPts val="0"/>
                        </a:spcAft>
                      </a:pPr>
                      <a:r>
                        <a:rPr lang="es-MX" sz="1100" dirty="0">
                          <a:effectLst/>
                          <a:highlight>
                            <a:srgbClr val="FFFF00"/>
                          </a:highlight>
                        </a:rPr>
                        <a:t>De 1 año a 10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15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95063480"/>
                  </a:ext>
                </a:extLst>
              </a:tr>
              <a:tr h="0">
                <a:tc>
                  <a:txBody>
                    <a:bodyPr/>
                    <a:lstStyle/>
                    <a:p>
                      <a:pPr algn="ctr">
                        <a:spcAft>
                          <a:spcPts val="0"/>
                        </a:spcAft>
                      </a:pPr>
                      <a:r>
                        <a:rPr lang="es-MX" sz="1100" dirty="0">
                          <a:effectLst/>
                          <a:highlight>
                            <a:srgbClr val="FFFF00"/>
                          </a:highlight>
                        </a:rPr>
                        <a:t>De 11 años a 16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20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690413270"/>
                  </a:ext>
                </a:extLst>
              </a:tr>
              <a:tr h="0">
                <a:tc>
                  <a:txBody>
                    <a:bodyPr/>
                    <a:lstStyle/>
                    <a:p>
                      <a:pPr algn="ctr">
                        <a:spcAft>
                          <a:spcPts val="0"/>
                        </a:spcAft>
                      </a:pPr>
                      <a:r>
                        <a:rPr lang="es-MX" sz="1100" dirty="0">
                          <a:effectLst/>
                          <a:highlight>
                            <a:srgbClr val="FFFF00"/>
                          </a:highlight>
                        </a:rPr>
                        <a:t>De 16 años a 21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25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52178360"/>
                  </a:ext>
                </a:extLst>
              </a:tr>
              <a:tr h="0">
                <a:tc>
                  <a:txBody>
                    <a:bodyPr/>
                    <a:lstStyle/>
                    <a:p>
                      <a:pPr algn="ctr">
                        <a:spcAft>
                          <a:spcPts val="0"/>
                        </a:spcAft>
                      </a:pPr>
                      <a:r>
                        <a:rPr lang="es-MX" sz="1100" dirty="0">
                          <a:effectLst/>
                          <a:highlight>
                            <a:srgbClr val="FFFF00"/>
                          </a:highlight>
                        </a:rPr>
                        <a:t>De 20 años a 25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a:effectLst/>
                          <a:highlight>
                            <a:srgbClr val="FFFF00"/>
                          </a:highlight>
                        </a:rPr>
                        <a:t>30 días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9057420"/>
                  </a:ext>
                </a:extLst>
              </a:tr>
              <a:tr h="0">
                <a:tc>
                  <a:txBody>
                    <a:bodyPr/>
                    <a:lstStyle/>
                    <a:p>
                      <a:pPr algn="ctr">
                        <a:spcAft>
                          <a:spcPts val="0"/>
                        </a:spcAft>
                      </a:pPr>
                      <a:r>
                        <a:rPr lang="es-MX" sz="1100" dirty="0">
                          <a:effectLst/>
                          <a:highlight>
                            <a:srgbClr val="FFFF00"/>
                          </a:highlight>
                        </a:rPr>
                        <a:t>De 26 años a 30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35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49646756"/>
                  </a:ext>
                </a:extLst>
              </a:tr>
              <a:tr h="156210">
                <a:tc>
                  <a:txBody>
                    <a:bodyPr/>
                    <a:lstStyle/>
                    <a:p>
                      <a:pPr algn="ctr">
                        <a:spcAft>
                          <a:spcPts val="0"/>
                        </a:spcAft>
                      </a:pPr>
                      <a:r>
                        <a:rPr lang="es-MX" sz="1100" dirty="0">
                          <a:effectLst/>
                          <a:highlight>
                            <a:srgbClr val="FFFF00"/>
                          </a:highlight>
                        </a:rPr>
                        <a:t>De 31 años a 35 años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0"/>
                        </a:spcAft>
                      </a:pPr>
                      <a:r>
                        <a:rPr lang="es-MX" sz="1100" dirty="0">
                          <a:effectLst/>
                          <a:highlight>
                            <a:srgbClr val="FFFF00"/>
                          </a:highlight>
                        </a:rPr>
                        <a:t>40 días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70369350"/>
                  </a:ext>
                </a:extLst>
              </a:tr>
            </a:tbl>
          </a:graphicData>
        </a:graphic>
      </p:graphicFrame>
    </p:spTree>
    <p:extLst>
      <p:ext uri="{BB962C8B-B14F-4D97-AF65-F5344CB8AC3E}">
        <p14:creationId xmlns:p14="http://schemas.microsoft.com/office/powerpoint/2010/main" val="1809542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177926232"/>
              </p:ext>
            </p:extLst>
          </p:nvPr>
        </p:nvGraphicFramePr>
        <p:xfrm>
          <a:off x="736847" y="1273267"/>
          <a:ext cx="7670306" cy="5479796"/>
        </p:xfrm>
        <a:graphic>
          <a:graphicData uri="http://schemas.openxmlformats.org/drawingml/2006/table">
            <a:tbl>
              <a:tblPr firstRow="1" firstCol="1" bandRow="1">
                <a:tableStyleId>{5940675A-B579-460E-94D1-54222C63F5DA}</a:tableStyleId>
              </a:tblPr>
              <a:tblGrid>
                <a:gridCol w="3093877">
                  <a:extLst>
                    <a:ext uri="{9D8B030D-6E8A-4147-A177-3AD203B41FA5}">
                      <a16:colId xmlns:a16="http://schemas.microsoft.com/office/drawing/2014/main" xmlns="" val="1739607908"/>
                    </a:ext>
                  </a:extLst>
                </a:gridCol>
                <a:gridCol w="3002382">
                  <a:extLst>
                    <a:ext uri="{9D8B030D-6E8A-4147-A177-3AD203B41FA5}">
                      <a16:colId xmlns:a16="http://schemas.microsoft.com/office/drawing/2014/main" xmlns="" val="2839336968"/>
                    </a:ext>
                  </a:extLst>
                </a:gridCol>
                <a:gridCol w="1574047">
                  <a:extLst>
                    <a:ext uri="{9D8B030D-6E8A-4147-A177-3AD203B41FA5}">
                      <a16:colId xmlns:a16="http://schemas.microsoft.com/office/drawing/2014/main" xmlns="" val="992086292"/>
                    </a:ext>
                  </a:extLst>
                </a:gridCol>
              </a:tblGrid>
              <a:tr h="152513">
                <a:tc>
                  <a:txBody>
                    <a:bodyPr/>
                    <a:lstStyle/>
                    <a:p>
                      <a:pPr algn="ctr">
                        <a:lnSpc>
                          <a:spcPct val="107000"/>
                        </a:lnSpc>
                        <a:spcAft>
                          <a:spcPts val="0"/>
                        </a:spcAft>
                      </a:pPr>
                      <a:r>
                        <a:rPr lang="es-ES" sz="1200" b="1" dirty="0">
                          <a:effectLst/>
                          <a:latin typeface="Arial" panose="020B0604020202020204" pitchFamily="34" charset="0"/>
                          <a:cs typeface="Arial" panose="020B0604020202020204" pitchFamily="34" charset="0"/>
                        </a:rPr>
                        <a:t>Tabulador Actual</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solidFill>
                      <a:schemeClr val="accent4"/>
                    </a:solidFill>
                  </a:tcPr>
                </a:tc>
                <a:tc>
                  <a:txBody>
                    <a:bodyPr/>
                    <a:lstStyle/>
                    <a:p>
                      <a:pPr algn="ctr">
                        <a:lnSpc>
                          <a:spcPct val="107000"/>
                        </a:lnSpc>
                        <a:spcAft>
                          <a:spcPts val="0"/>
                        </a:spcAft>
                      </a:pPr>
                      <a:r>
                        <a:rPr lang="es-ES" sz="1200" b="1" dirty="0">
                          <a:effectLst/>
                          <a:latin typeface="Arial" panose="020B0604020202020204" pitchFamily="34" charset="0"/>
                          <a:cs typeface="Arial" panose="020B0604020202020204" pitchFamily="34" charset="0"/>
                        </a:rPr>
                        <a:t>Tabulador Propuesto</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solidFill>
                      <a:schemeClr val="accent4"/>
                    </a:solidFill>
                  </a:tcPr>
                </a:tc>
                <a:tc>
                  <a:txBody>
                    <a:bodyPr/>
                    <a:lstStyle/>
                    <a:p>
                      <a:pPr algn="ctr">
                        <a:lnSpc>
                          <a:spcPct val="107000"/>
                        </a:lnSpc>
                        <a:spcAft>
                          <a:spcPts val="0"/>
                        </a:spcAft>
                      </a:pPr>
                      <a:r>
                        <a:rPr lang="es-ES" sz="1200" b="1" dirty="0">
                          <a:effectLst/>
                          <a:latin typeface="Arial" panose="020B0604020202020204" pitchFamily="34" charset="0"/>
                          <a:cs typeface="Arial" panose="020B0604020202020204" pitchFamily="34" charset="0"/>
                        </a:rPr>
                        <a:t>Sueldo 2023</a:t>
                      </a:r>
                      <a:endParaRPr lang="es-MX" sz="1200" b="1"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solidFill>
                      <a:schemeClr val="accent4"/>
                    </a:solidFill>
                  </a:tcPr>
                </a:tc>
                <a:extLst>
                  <a:ext uri="{0D108BD9-81ED-4DB2-BD59-A6C34878D82A}">
                    <a16:rowId xmlns:a16="http://schemas.microsoft.com/office/drawing/2014/main" xmlns="" val="3064516484"/>
                  </a:ext>
                </a:extLst>
              </a:tr>
              <a:tr h="152513">
                <a:tc rowSpan="3">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Asistente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17,156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247057847"/>
                  </a:ext>
                </a:extLst>
              </a:tr>
              <a:tr h="152513">
                <a:tc vMerge="1">
                  <a:txBody>
                    <a:bodyPr/>
                    <a:lstStyle/>
                    <a:p>
                      <a:endParaRPr lang="es-MX"/>
                    </a:p>
                  </a:txBody>
                  <a:tcPr/>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Asistente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19,336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748479173"/>
                  </a:ext>
                </a:extLst>
              </a:tr>
              <a:tr h="152513">
                <a:tc vMerge="1">
                  <a:txBody>
                    <a:bodyPr/>
                    <a:lstStyle/>
                    <a:p>
                      <a:endParaRPr lang="es-MX"/>
                    </a:p>
                  </a:txBody>
                  <a:tcPr/>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Asistente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21,516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426006420"/>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Asociado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Asociado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23,319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937641499"/>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Asociado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Asociado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25,067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420432962"/>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Asociado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Asociado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26,892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3070899020"/>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Titular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Técnico Académico Titular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28,902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699651966"/>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Técnico Académico Titular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Técnico Académico Titular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31,169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180117664"/>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Técnico Académico Titular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Técnico Académico Titular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33,749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1309952384"/>
                  </a:ext>
                </a:extLst>
              </a:tr>
              <a:tr h="152513">
                <a:tc rowSpan="3">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Asistente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17,156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960268133"/>
                  </a:ext>
                </a:extLst>
              </a:tr>
              <a:tr h="152513">
                <a:tc vMerge="1">
                  <a:txBody>
                    <a:bodyPr/>
                    <a:lstStyle/>
                    <a:p>
                      <a:endParaRPr lang="es-MX"/>
                    </a:p>
                  </a:txBody>
                  <a:tcPr/>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Asistente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19,336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179963556"/>
                  </a:ext>
                </a:extLst>
              </a:tr>
              <a:tr h="152513">
                <a:tc vMerge="1">
                  <a:txBody>
                    <a:bodyPr/>
                    <a:lstStyle/>
                    <a:p>
                      <a:endParaRPr lang="es-MX"/>
                    </a:p>
                  </a:txBody>
                  <a:tcPr/>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Asistente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21,516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817098295"/>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Asociado A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Asociado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23,319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300880608"/>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Asociado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Asociado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25,067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350756939"/>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Asociado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Asociado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26,892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3116465717"/>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Titular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Titular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28,902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3904436299"/>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Titular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Titular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31,169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3709591409"/>
                  </a:ext>
                </a:extLst>
              </a:tr>
              <a:tr h="152513">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Titular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Instructor Titular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33,749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864961066"/>
                  </a:ext>
                </a:extLst>
              </a:tr>
              <a:tr h="152513">
                <a:tc rowSpan="3">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Asistente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21,516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3321831741"/>
                  </a:ext>
                </a:extLst>
              </a:tr>
              <a:tr h="152513">
                <a:tc vMerge="1">
                  <a:txBody>
                    <a:bodyPr/>
                    <a:lstStyle/>
                    <a:p>
                      <a:endParaRPr lang="es-MX"/>
                    </a:p>
                  </a:txBody>
                  <a:tcPr/>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Profesor Investigador Asistente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23,614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133873001"/>
                  </a:ext>
                </a:extLst>
              </a:tr>
              <a:tr h="152513">
                <a:tc vMerge="1">
                  <a:txBody>
                    <a:bodyPr/>
                    <a:lstStyle/>
                    <a:p>
                      <a:endParaRPr lang="es-MX"/>
                    </a:p>
                  </a:txBody>
                  <a:tcPr/>
                </a:tc>
                <a:tc>
                  <a:txBody>
                    <a:bodyPr/>
                    <a:lstStyle/>
                    <a:p>
                      <a:pPr>
                        <a:lnSpc>
                          <a:spcPct val="107000"/>
                        </a:lnSpc>
                        <a:spcAft>
                          <a:spcPts val="0"/>
                        </a:spcAft>
                      </a:pPr>
                      <a:r>
                        <a:rPr lang="es-ES" sz="1200">
                          <a:effectLst/>
                          <a:latin typeface="Arial" panose="020B0604020202020204" pitchFamily="34" charset="0"/>
                          <a:cs typeface="Arial" panose="020B0604020202020204" pitchFamily="34" charset="0"/>
                        </a:rPr>
                        <a:t>Profesor Investigador Asistente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25,711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4056409275"/>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Asociado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Asociado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a:effectLst/>
                          <a:latin typeface="Arial" panose="020B0604020202020204" pitchFamily="34" charset="0"/>
                          <a:cs typeface="Arial" panose="020B0604020202020204" pitchFamily="34" charset="0"/>
                        </a:rPr>
                        <a:t>$     27,809 </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1392309904"/>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Asociado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Asociado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29,992</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3317409191"/>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Asociado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Asociado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32,346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4206129079"/>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Titular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Titular A</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35,153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1327552587"/>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Titular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Titular B</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38,178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2138502657"/>
                  </a:ext>
                </a:extLst>
              </a:tr>
              <a:tr h="152513">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Titular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just">
                        <a:lnSpc>
                          <a:spcPct val="107000"/>
                        </a:lnSpc>
                        <a:spcAft>
                          <a:spcPts val="0"/>
                        </a:spcAft>
                      </a:pPr>
                      <a:r>
                        <a:rPr lang="es-ES" sz="1200">
                          <a:effectLst/>
                          <a:latin typeface="Arial" panose="020B0604020202020204" pitchFamily="34" charset="0"/>
                          <a:cs typeface="Arial" panose="020B0604020202020204" pitchFamily="34" charset="0"/>
                        </a:rPr>
                        <a:t>Profesor Investigador Titular C</a:t>
                      </a:r>
                      <a:endParaRPr lang="es-MX" sz="120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tc>
                  <a:txBody>
                    <a:bodyPr/>
                    <a:lstStyle/>
                    <a:p>
                      <a:pPr algn="ctr">
                        <a:lnSpc>
                          <a:spcPct val="107000"/>
                        </a:lnSpc>
                        <a:spcAft>
                          <a:spcPts val="0"/>
                        </a:spcAft>
                      </a:pPr>
                      <a:r>
                        <a:rPr lang="es-ES" sz="1200" dirty="0">
                          <a:effectLst/>
                          <a:latin typeface="Arial" panose="020B0604020202020204" pitchFamily="34" charset="0"/>
                          <a:cs typeface="Arial" panose="020B0604020202020204" pitchFamily="34" charset="0"/>
                        </a:rPr>
                        <a:t>$     41,519 </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58306" marR="58306" marT="0" marB="0"/>
                </a:tc>
                <a:extLst>
                  <a:ext uri="{0D108BD9-81ED-4DB2-BD59-A6C34878D82A}">
                    <a16:rowId xmlns:a16="http://schemas.microsoft.com/office/drawing/2014/main" xmlns="" val="1241539827"/>
                  </a:ext>
                </a:extLst>
              </a:tr>
            </a:tbl>
          </a:graphicData>
        </a:graphic>
      </p:graphicFrame>
    </p:spTree>
    <p:extLst>
      <p:ext uri="{BB962C8B-B14F-4D97-AF65-F5344CB8AC3E}">
        <p14:creationId xmlns:p14="http://schemas.microsoft.com/office/powerpoint/2010/main" val="23141337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8264" y="2610172"/>
            <a:ext cx="7080833" cy="574127"/>
          </a:xfrm>
        </p:spPr>
        <p:txBody>
          <a:bodyPr/>
          <a:lstStyle/>
          <a:p>
            <a:r>
              <a:rPr lang="es-ES" dirty="0" smtClean="0">
                <a:solidFill>
                  <a:schemeClr val="tx1"/>
                </a:solidFill>
                <a:latin typeface="Arial" panose="020B0604020202020204" pitchFamily="34" charset="0"/>
                <a:cs typeface="Arial" panose="020B0604020202020204" pitchFamily="34" charset="0"/>
              </a:rPr>
              <a:t>Por su atención, muchas gracias…!</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0092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Antecedentes</a:t>
            </a:r>
            <a:endParaRPr lang="es-MX" dirty="0">
              <a:latin typeface="Arial" panose="020B0604020202020204" pitchFamily="34" charset="0"/>
              <a:cs typeface="Arial" panose="020B0604020202020204" pitchFamily="34" charset="0"/>
            </a:endParaRPr>
          </a:p>
        </p:txBody>
      </p:sp>
      <p:sp>
        <p:nvSpPr>
          <p:cNvPr id="3" name="CuadroTexto 2"/>
          <p:cNvSpPr txBox="1"/>
          <p:nvPr/>
        </p:nvSpPr>
        <p:spPr>
          <a:xfrm>
            <a:off x="280605" y="1550261"/>
            <a:ext cx="2127519" cy="338554"/>
          </a:xfrm>
          <a:prstGeom prst="rect">
            <a:avLst/>
          </a:prstGeom>
          <a:solidFill>
            <a:schemeClr val="tx1"/>
          </a:solidFill>
        </p:spPr>
        <p:txBody>
          <a:bodyPr wrap="square" rtlCol="0">
            <a:spAutoFit/>
          </a:bodyPr>
          <a:lstStyle/>
          <a:p>
            <a:pPr algn="ctr"/>
            <a:r>
              <a:rPr lang="es-MX" sz="1600" b="1" dirty="0" smtClean="0">
                <a:solidFill>
                  <a:schemeClr val="bg1"/>
                </a:solidFill>
                <a:latin typeface="Arial" panose="020B0604020202020204" pitchFamily="34" charset="0"/>
                <a:cs typeface="Arial" panose="020B0604020202020204" pitchFamily="34" charset="0"/>
              </a:rPr>
              <a:t>Subsidio Federal </a:t>
            </a:r>
            <a:endParaRPr lang="es-ES" sz="1600" b="1" dirty="0">
              <a:solidFill>
                <a:schemeClr val="bg1"/>
              </a:solidFill>
              <a:latin typeface="Arial" panose="020B0604020202020204" pitchFamily="34" charset="0"/>
              <a:cs typeface="Arial" panose="020B0604020202020204" pitchFamily="34" charset="0"/>
            </a:endParaRPr>
          </a:p>
        </p:txBody>
      </p:sp>
      <p:sp>
        <p:nvSpPr>
          <p:cNvPr id="4" name="CuadroTexto 3"/>
          <p:cNvSpPr txBox="1"/>
          <p:nvPr/>
        </p:nvSpPr>
        <p:spPr>
          <a:xfrm>
            <a:off x="2940080" y="1550261"/>
            <a:ext cx="2127519" cy="338554"/>
          </a:xfrm>
          <a:prstGeom prst="rect">
            <a:avLst/>
          </a:prstGeom>
          <a:solidFill>
            <a:schemeClr val="tx1"/>
          </a:solidFill>
        </p:spPr>
        <p:txBody>
          <a:bodyPr wrap="square" rtlCol="0">
            <a:spAutoFit/>
          </a:bodyPr>
          <a:lstStyle>
            <a:defPPr>
              <a:defRPr lang="es-MX"/>
            </a:defPPr>
            <a:lvl1pPr algn="ctr">
              <a:defRPr b="1">
                <a:solidFill>
                  <a:schemeClr val="bg1"/>
                </a:solidFill>
                <a:latin typeface="Arial" panose="020B0604020202020204" pitchFamily="34" charset="0"/>
                <a:cs typeface="Arial" panose="020B0604020202020204" pitchFamily="34" charset="0"/>
              </a:defRPr>
            </a:lvl1pPr>
          </a:lstStyle>
          <a:p>
            <a:r>
              <a:rPr lang="es-MX" sz="1600" dirty="0"/>
              <a:t>Subsidio Estatal</a:t>
            </a:r>
            <a:endParaRPr lang="es-ES" sz="1600" dirty="0"/>
          </a:p>
        </p:txBody>
      </p:sp>
      <p:sp>
        <p:nvSpPr>
          <p:cNvPr id="6" name="Elipse 5"/>
          <p:cNvSpPr/>
          <p:nvPr/>
        </p:nvSpPr>
        <p:spPr>
          <a:xfrm>
            <a:off x="6773776" y="3085694"/>
            <a:ext cx="1438069" cy="1511213"/>
          </a:xfrm>
          <a:prstGeom prst="ellipse">
            <a:avLst/>
          </a:prstGeom>
          <a:solidFill>
            <a:srgbClr val="C0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465 plazas </a:t>
            </a:r>
          </a:p>
          <a:p>
            <a:pPr algn="ctr"/>
            <a:r>
              <a:rPr lang="es-MX" sz="2400" b="1" dirty="0" smtClean="0"/>
              <a:t>ITSON</a:t>
            </a:r>
            <a:endParaRPr lang="es-MX" sz="2400" b="1" dirty="0"/>
          </a:p>
        </p:txBody>
      </p:sp>
      <p:cxnSp>
        <p:nvCxnSpPr>
          <p:cNvPr id="7" name="Conector recto 6"/>
          <p:cNvCxnSpPr>
            <a:stCxn id="10" idx="0"/>
            <a:endCxn id="6" idx="0"/>
          </p:cNvCxnSpPr>
          <p:nvPr/>
        </p:nvCxnSpPr>
        <p:spPr>
          <a:xfrm>
            <a:off x="2689440" y="2414726"/>
            <a:ext cx="4803371" cy="6709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Conector recto de flecha 7"/>
          <p:cNvCxnSpPr/>
          <p:nvPr/>
        </p:nvCxnSpPr>
        <p:spPr>
          <a:xfrm>
            <a:off x="1344364" y="1873769"/>
            <a:ext cx="857298" cy="64748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p:nvPr/>
        </p:nvCxnSpPr>
        <p:spPr>
          <a:xfrm flipH="1">
            <a:off x="3265421" y="1891073"/>
            <a:ext cx="738418" cy="63018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Elipse 9"/>
          <p:cNvSpPr/>
          <p:nvPr/>
        </p:nvSpPr>
        <p:spPr>
          <a:xfrm>
            <a:off x="1164051" y="2414726"/>
            <a:ext cx="3050778" cy="2911562"/>
          </a:xfrm>
          <a:prstGeom prst="ellipse">
            <a:avLst/>
          </a:prstGeom>
          <a:solidFill>
            <a:srgbClr val="0070C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t>1,238 plazas </a:t>
            </a:r>
          </a:p>
          <a:p>
            <a:pPr algn="ctr"/>
            <a:r>
              <a:rPr lang="es-MX" sz="2400" b="1" dirty="0" smtClean="0"/>
              <a:t>Plantilla SEP</a:t>
            </a:r>
            <a:endParaRPr lang="es-MX" sz="2400" b="1" dirty="0"/>
          </a:p>
        </p:txBody>
      </p:sp>
      <p:cxnSp>
        <p:nvCxnSpPr>
          <p:cNvPr id="11" name="Conector recto 10"/>
          <p:cNvCxnSpPr>
            <a:endCxn id="6" idx="4"/>
          </p:cNvCxnSpPr>
          <p:nvPr/>
        </p:nvCxnSpPr>
        <p:spPr>
          <a:xfrm flipV="1">
            <a:off x="2815793" y="4596907"/>
            <a:ext cx="4677018" cy="72938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571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Antecedentes</a:t>
            </a:r>
            <a:endParaRPr lang="es-MX" dirty="0">
              <a:latin typeface="Arial" panose="020B0604020202020204" pitchFamily="34" charset="0"/>
              <a:cs typeface="Arial" panose="020B0604020202020204" pitchFamily="34" charset="0"/>
            </a:endParaRPr>
          </a:p>
        </p:txBody>
      </p:sp>
      <p:sp>
        <p:nvSpPr>
          <p:cNvPr id="6" name="CuadroTexto 5"/>
          <p:cNvSpPr txBox="1"/>
          <p:nvPr/>
        </p:nvSpPr>
        <p:spPr>
          <a:xfrm>
            <a:off x="118958" y="1504791"/>
            <a:ext cx="8359217" cy="646331"/>
          </a:xfrm>
          <a:prstGeom prst="rect">
            <a:avLst/>
          </a:prstGeom>
          <a:noFill/>
        </p:spPr>
        <p:txBody>
          <a:bodyPr wrap="square" rtlCol="0">
            <a:spAutoFit/>
          </a:bodyPr>
          <a:lstStyle/>
          <a:p>
            <a:pPr marL="342900" indent="-342900" algn="just">
              <a:buFont typeface="+mj-lt"/>
              <a:buAutoNum type="arabicPeriod" startAt="2"/>
            </a:pPr>
            <a:r>
              <a:rPr lang="es-ES" b="1" dirty="0" smtClean="0">
                <a:latin typeface="Arial" panose="020B0604020202020204" pitchFamily="34" charset="0"/>
                <a:cs typeface="Arial" panose="020B0604020202020204" pitchFamily="34" charset="0"/>
              </a:rPr>
              <a:t>Los sueldos de la plantilla SEP-SHCP son distintos a los sueldos de la plantilla ITSON.</a:t>
            </a:r>
          </a:p>
        </p:txBody>
      </p:sp>
      <p:graphicFrame>
        <p:nvGraphicFramePr>
          <p:cNvPr id="7" name="Tabla 6"/>
          <p:cNvGraphicFramePr>
            <a:graphicFrameLocks noGrp="1"/>
          </p:cNvGraphicFramePr>
          <p:nvPr>
            <p:extLst>
              <p:ext uri="{D42A27DB-BD31-4B8C-83A1-F6EECF244321}">
                <p14:modId xmlns:p14="http://schemas.microsoft.com/office/powerpoint/2010/main" val="1624859319"/>
              </p:ext>
            </p:extLst>
          </p:nvPr>
        </p:nvGraphicFramePr>
        <p:xfrm>
          <a:off x="118957" y="2319896"/>
          <a:ext cx="8897223" cy="3840480"/>
        </p:xfrm>
        <a:graphic>
          <a:graphicData uri="http://schemas.openxmlformats.org/drawingml/2006/table">
            <a:tbl>
              <a:tblPr firstRow="1" bandRow="1">
                <a:tableStyleId>{5C22544A-7EE6-4342-B048-85BDC9FD1C3A}</a:tableStyleId>
              </a:tblPr>
              <a:tblGrid>
                <a:gridCol w="3602578">
                  <a:extLst>
                    <a:ext uri="{9D8B030D-6E8A-4147-A177-3AD203B41FA5}">
                      <a16:colId xmlns:a16="http://schemas.microsoft.com/office/drawing/2014/main" xmlns="" val="649790833"/>
                    </a:ext>
                  </a:extLst>
                </a:gridCol>
                <a:gridCol w="1941704">
                  <a:extLst>
                    <a:ext uri="{9D8B030D-6E8A-4147-A177-3AD203B41FA5}">
                      <a16:colId xmlns:a16="http://schemas.microsoft.com/office/drawing/2014/main" xmlns="" val="1804288486"/>
                    </a:ext>
                  </a:extLst>
                </a:gridCol>
                <a:gridCol w="2163238">
                  <a:extLst>
                    <a:ext uri="{9D8B030D-6E8A-4147-A177-3AD203B41FA5}">
                      <a16:colId xmlns:a16="http://schemas.microsoft.com/office/drawing/2014/main" xmlns="" val="4123595467"/>
                    </a:ext>
                  </a:extLst>
                </a:gridCol>
                <a:gridCol w="1189703">
                  <a:extLst>
                    <a:ext uri="{9D8B030D-6E8A-4147-A177-3AD203B41FA5}">
                      <a16:colId xmlns:a16="http://schemas.microsoft.com/office/drawing/2014/main" xmlns="" val="170136890"/>
                    </a:ext>
                  </a:extLst>
                </a:gridCol>
              </a:tblGrid>
              <a:tr h="485499">
                <a:tc>
                  <a:txBody>
                    <a:bodyPr/>
                    <a:lstStyle/>
                    <a:p>
                      <a:pPr algn="ctr"/>
                      <a:r>
                        <a:rPr lang="es-ES" sz="1600" dirty="0" smtClean="0">
                          <a:latin typeface="Arial" panose="020B0604020202020204" pitchFamily="34" charset="0"/>
                          <a:cs typeface="Arial" panose="020B0604020202020204" pitchFamily="34" charset="0"/>
                        </a:rPr>
                        <a:t>Puesto</a:t>
                      </a:r>
                      <a:endParaRPr lang="es-MX" sz="16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anose="020B0604020202020204" pitchFamily="34" charset="0"/>
                          <a:cs typeface="Arial" panose="020B0604020202020204" pitchFamily="34" charset="0"/>
                        </a:rPr>
                        <a:t>Sueldo 2023</a:t>
                      </a:r>
                    </a:p>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latin typeface="Arial" panose="020B0604020202020204" pitchFamily="34" charset="0"/>
                          <a:cs typeface="Arial" panose="020B0604020202020204" pitchFamily="34" charset="0"/>
                        </a:rPr>
                        <a:t>Plantilla ITSON</a:t>
                      </a:r>
                      <a:endParaRPr lang="es-MX" sz="1600" dirty="0" smtClean="0">
                        <a:latin typeface="Arial" panose="020B0604020202020204" pitchFamily="34" charset="0"/>
                        <a:cs typeface="Arial" panose="020B0604020202020204" pitchFamily="34" charset="0"/>
                      </a:endParaRPr>
                    </a:p>
                  </a:txBody>
                  <a:tcPr/>
                </a:tc>
                <a:tc>
                  <a:txBody>
                    <a:bodyPr/>
                    <a:lstStyle/>
                    <a:p>
                      <a:pPr algn="ctr"/>
                      <a:r>
                        <a:rPr lang="es-ES" sz="1600" dirty="0" smtClean="0">
                          <a:latin typeface="Arial" panose="020B0604020202020204" pitchFamily="34" charset="0"/>
                          <a:cs typeface="Arial" panose="020B0604020202020204" pitchFamily="34" charset="0"/>
                        </a:rPr>
                        <a:t>Sueldo 2023 </a:t>
                      </a:r>
                    </a:p>
                    <a:p>
                      <a:pPr algn="ctr"/>
                      <a:r>
                        <a:rPr lang="es-ES" sz="1600" dirty="0" smtClean="0">
                          <a:latin typeface="Arial" panose="020B0604020202020204" pitchFamily="34" charset="0"/>
                          <a:cs typeface="Arial" panose="020B0604020202020204" pitchFamily="34" charset="0"/>
                        </a:rPr>
                        <a:t>Plantilla SEP-SHCP</a:t>
                      </a:r>
                      <a:endParaRPr lang="es-MX" sz="1600" dirty="0">
                        <a:latin typeface="Arial" panose="020B0604020202020204" pitchFamily="34" charset="0"/>
                        <a:cs typeface="Arial" panose="020B0604020202020204" pitchFamily="34" charset="0"/>
                      </a:endParaRPr>
                    </a:p>
                  </a:txBody>
                  <a:tcPr/>
                </a:tc>
                <a:tc>
                  <a:txBody>
                    <a:bodyPr/>
                    <a:lstStyle/>
                    <a:p>
                      <a:pPr algn="ctr"/>
                      <a:r>
                        <a:rPr lang="es-ES" sz="1600" dirty="0" smtClean="0">
                          <a:latin typeface="Arial" panose="020B0604020202020204" pitchFamily="34" charset="0"/>
                          <a:cs typeface="Arial" panose="020B0604020202020204" pitchFamily="34" charset="0"/>
                        </a:rPr>
                        <a:t>Diferencia entre plantillas</a:t>
                      </a:r>
                      <a:endParaRPr lang="es-MX"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550981280"/>
                  </a:ext>
                </a:extLst>
              </a:tr>
              <a:tr h="281078">
                <a:tc>
                  <a:txBody>
                    <a:bodyPr/>
                    <a:lstStyle/>
                    <a:p>
                      <a:r>
                        <a:rPr lang="es-ES" sz="1600" b="1" dirty="0" smtClean="0">
                          <a:latin typeface="Arial" panose="020B0604020202020204" pitchFamily="34" charset="0"/>
                          <a:cs typeface="Arial" panose="020B0604020202020204" pitchFamily="34" charset="0"/>
                        </a:rPr>
                        <a:t>Profesor Investigador Asociado A</a:t>
                      </a:r>
                      <a:endParaRPr lang="es-MX" sz="1600" b="1" dirty="0">
                        <a:latin typeface="Arial" panose="020B0604020202020204" pitchFamily="34" charset="0"/>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$ 27,809</a:t>
                      </a:r>
                      <a:endParaRPr lang="es-MX" sz="1600" b="1" dirty="0">
                        <a:latin typeface="Arial" panose="020B0604020202020204" pitchFamily="34" charset="0"/>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$ 15,505</a:t>
                      </a:r>
                      <a:endParaRPr lang="es-MX" sz="1600" b="1" dirty="0">
                        <a:latin typeface="Arial" panose="020B0604020202020204" pitchFamily="34" charset="0"/>
                        <a:cs typeface="Arial" panose="020B0604020202020204" pitchFamily="34" charset="0"/>
                      </a:endParaRPr>
                    </a:p>
                  </a:txBody>
                  <a:tcP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$12,304</a:t>
                      </a:r>
                    </a:p>
                  </a:txBody>
                  <a:tcPr marL="6350" marR="6350" marT="6350" marB="0" anchor="b"/>
                </a:tc>
                <a:extLst>
                  <a:ext uri="{0D108BD9-81ED-4DB2-BD59-A6C34878D82A}">
                    <a16:rowId xmlns:a16="http://schemas.microsoft.com/office/drawing/2014/main" xmlns="" val="2803654551"/>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dirty="0" smtClean="0">
                          <a:latin typeface="Arial" panose="020B0604020202020204" pitchFamily="34" charset="0"/>
                          <a:cs typeface="Arial" panose="020B0604020202020204" pitchFamily="34" charset="0"/>
                        </a:rPr>
                        <a:t>Profesor Investigador Asociado C</a:t>
                      </a:r>
                      <a:endParaRPr lang="es-MX" sz="1600" b="1" dirty="0" smtClean="0">
                        <a:latin typeface="Arial" panose="020B0604020202020204" pitchFamily="34" charset="0"/>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$ 32,346</a:t>
                      </a:r>
                      <a:endParaRPr lang="es-MX" sz="1600" b="1" dirty="0">
                        <a:latin typeface="Arial" panose="020B0604020202020204" pitchFamily="34" charset="0"/>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$ 19,481</a:t>
                      </a:r>
                      <a:endParaRPr lang="es-MX" sz="1600" b="1" dirty="0">
                        <a:latin typeface="Arial" panose="020B0604020202020204" pitchFamily="34" charset="0"/>
                        <a:cs typeface="Arial" panose="020B0604020202020204" pitchFamily="34" charset="0"/>
                      </a:endParaRPr>
                    </a:p>
                  </a:txBody>
                  <a:tcP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$12,865</a:t>
                      </a:r>
                    </a:p>
                  </a:txBody>
                  <a:tcPr marL="6350" marR="6350" marT="6350" marB="0" anchor="b"/>
                </a:tc>
                <a:extLst>
                  <a:ext uri="{0D108BD9-81ED-4DB2-BD59-A6C34878D82A}">
                    <a16:rowId xmlns:a16="http://schemas.microsoft.com/office/drawing/2014/main" xmlns="" val="2112657106"/>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dirty="0" smtClean="0">
                          <a:latin typeface="Arial" panose="020B0604020202020204" pitchFamily="34" charset="0"/>
                          <a:cs typeface="Arial" panose="020B0604020202020204" pitchFamily="34" charset="0"/>
                        </a:rPr>
                        <a:t>Profesor Investigador Titular A</a:t>
                      </a:r>
                      <a:endParaRPr lang="es-MX" sz="1600" b="1" dirty="0" smtClean="0">
                        <a:latin typeface="Arial" panose="020B0604020202020204" pitchFamily="34" charset="0"/>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$ 35,153</a:t>
                      </a:r>
                      <a:endParaRPr lang="es-MX" sz="1600" b="1" dirty="0">
                        <a:latin typeface="Arial" panose="020B0604020202020204" pitchFamily="34" charset="0"/>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$ 22,521</a:t>
                      </a:r>
                      <a:endParaRPr lang="es-MX" sz="1600" b="1" dirty="0">
                        <a:latin typeface="Arial" panose="020B0604020202020204" pitchFamily="34" charset="0"/>
                        <a:cs typeface="Arial" panose="020B0604020202020204" pitchFamily="34" charset="0"/>
                      </a:endParaRPr>
                    </a:p>
                  </a:txBody>
                  <a:tcP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$12,632</a:t>
                      </a:r>
                    </a:p>
                  </a:txBody>
                  <a:tcPr marL="6350" marR="6350" marT="6350" marB="0" anchor="b"/>
                </a:tc>
                <a:extLst>
                  <a:ext uri="{0D108BD9-81ED-4DB2-BD59-A6C34878D82A}">
                    <a16:rowId xmlns:a16="http://schemas.microsoft.com/office/drawing/2014/main" xmlns="" val="3523051165"/>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dirty="0" smtClean="0">
                          <a:latin typeface="Arial" panose="020B0604020202020204" pitchFamily="34" charset="0"/>
                          <a:cs typeface="Arial" panose="020B0604020202020204" pitchFamily="34" charset="0"/>
                        </a:rPr>
                        <a:t>Profesor Investigado</a:t>
                      </a:r>
                      <a:r>
                        <a:rPr lang="es-ES" sz="1600" b="1" kern="1200" dirty="0" smtClean="0">
                          <a:solidFill>
                            <a:schemeClr val="dk1"/>
                          </a:solidFill>
                          <a:latin typeface="Arial" panose="020B0604020202020204" pitchFamily="34" charset="0"/>
                          <a:ea typeface="+mn-ea"/>
                          <a:cs typeface="Arial" panose="020B0604020202020204" pitchFamily="34" charset="0"/>
                        </a:rPr>
                        <a:t>r Titular C</a:t>
                      </a:r>
                      <a:endParaRPr lang="es-MX" sz="1600" b="1" kern="1200" dirty="0" smtClean="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$ 41,519</a:t>
                      </a:r>
                      <a:endParaRPr lang="es-MX" sz="1600" b="1" dirty="0">
                        <a:latin typeface="Arial" panose="020B0604020202020204" pitchFamily="34" charset="0"/>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a:t>
                      </a:r>
                      <a:r>
                        <a:rPr lang="es-ES" sz="1600" b="1" baseline="0" dirty="0" smtClean="0">
                          <a:latin typeface="Arial" panose="020B0604020202020204" pitchFamily="34" charset="0"/>
                          <a:cs typeface="Arial" panose="020B0604020202020204" pitchFamily="34" charset="0"/>
                        </a:rPr>
                        <a:t> 31,250</a:t>
                      </a:r>
                      <a:endParaRPr lang="es-MX" sz="1600" b="1" dirty="0">
                        <a:latin typeface="Arial" panose="020B0604020202020204" pitchFamily="34" charset="0"/>
                        <a:cs typeface="Arial" panose="020B0604020202020204" pitchFamily="34" charset="0"/>
                      </a:endParaRPr>
                    </a:p>
                  </a:txBody>
                  <a:tcP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$10,269</a:t>
                      </a:r>
                    </a:p>
                  </a:txBody>
                  <a:tcPr marL="6350" marR="6350" marT="6350" marB="0" anchor="b"/>
                </a:tc>
                <a:extLst>
                  <a:ext uri="{0D108BD9-81ED-4DB2-BD59-A6C34878D82A}">
                    <a16:rowId xmlns:a16="http://schemas.microsoft.com/office/drawing/2014/main" xmlns="" val="685643016"/>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latin typeface="Arial" panose="020B0604020202020204" pitchFamily="34" charset="0"/>
                          <a:ea typeface="+mn-ea"/>
                          <a:cs typeface="Arial" panose="020B0604020202020204" pitchFamily="34" charset="0"/>
                        </a:rPr>
                        <a:t>Administrador Nivel VIII</a:t>
                      </a:r>
                      <a:endParaRPr lang="es-MX" sz="1600" b="1" kern="1200" dirty="0" smtClean="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$ 32,040</a:t>
                      </a:r>
                      <a:endParaRPr lang="es-MX" sz="1600" b="1" dirty="0">
                        <a:latin typeface="Arial" panose="020B0604020202020204" pitchFamily="34" charset="0"/>
                        <a:cs typeface="Arial" panose="020B0604020202020204" pitchFamily="34" charset="0"/>
                      </a:endParaRPr>
                    </a:p>
                  </a:txBody>
                  <a:tcPr/>
                </a:tc>
                <a:tc>
                  <a:txBody>
                    <a:bodyPr/>
                    <a:lstStyle/>
                    <a:p>
                      <a:pPr algn="ctr">
                        <a:spcAft>
                          <a:spcPts val="0"/>
                        </a:spcAft>
                      </a:pPr>
                      <a:r>
                        <a:rPr lang="mk-MK" sz="1600" b="1" kern="1200" dirty="0">
                          <a:solidFill>
                            <a:schemeClr val="dk1"/>
                          </a:solidFill>
                          <a:latin typeface="Arial" panose="020B0604020202020204" pitchFamily="34" charset="0"/>
                          <a:ea typeface="+mn-ea"/>
                          <a:cs typeface="Arial" panose="020B0604020202020204" pitchFamily="34" charset="0"/>
                        </a:rPr>
                        <a:t>$18,025</a:t>
                      </a:r>
                      <a:endParaRPr lang="es-MX" sz="1600" b="1" kern="1200" dirty="0">
                        <a:solidFill>
                          <a:schemeClr val="dk1"/>
                        </a:solidFill>
                        <a:latin typeface="Arial" panose="020B0604020202020204" pitchFamily="34" charset="0"/>
                        <a:ea typeface="+mn-ea"/>
                        <a:cs typeface="Arial" panose="020B0604020202020204" pitchFamily="34" charset="0"/>
                      </a:endParaRPr>
                    </a:p>
                  </a:txBody>
                  <a:tcPr marL="44450" marR="44450" marT="0" marB="0" anchor="ct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$14,015</a:t>
                      </a:r>
                    </a:p>
                  </a:txBody>
                  <a:tcPr marL="6350" marR="6350" marT="6350" marB="0" anchor="b"/>
                </a:tc>
                <a:extLst>
                  <a:ext uri="{0D108BD9-81ED-4DB2-BD59-A6C34878D82A}">
                    <a16:rowId xmlns:a16="http://schemas.microsoft.com/office/drawing/2014/main" xmlns="" val="1000755874"/>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latin typeface="Arial" panose="020B0604020202020204" pitchFamily="34" charset="0"/>
                          <a:ea typeface="+mn-ea"/>
                          <a:cs typeface="Arial" panose="020B0604020202020204" pitchFamily="34" charset="0"/>
                        </a:rPr>
                        <a:t>Administrador</a:t>
                      </a:r>
                      <a:r>
                        <a:rPr lang="es-ES" sz="1600" b="1" kern="1200" baseline="0" dirty="0" smtClean="0">
                          <a:solidFill>
                            <a:schemeClr val="dk1"/>
                          </a:solidFill>
                          <a:latin typeface="Arial" panose="020B0604020202020204" pitchFamily="34" charset="0"/>
                          <a:ea typeface="+mn-ea"/>
                          <a:cs typeface="Arial" panose="020B0604020202020204" pitchFamily="34" charset="0"/>
                        </a:rPr>
                        <a:t> Nivel VI</a:t>
                      </a:r>
                      <a:endParaRPr lang="es-MX" sz="1600" b="1" kern="1200" dirty="0" smtClean="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$ 23,313</a:t>
                      </a:r>
                      <a:endParaRPr lang="es-MX" sz="1600" b="1" dirty="0">
                        <a:latin typeface="Arial" panose="020B0604020202020204" pitchFamily="34" charset="0"/>
                        <a:cs typeface="Arial" panose="020B0604020202020204" pitchFamily="34" charset="0"/>
                      </a:endParaRPr>
                    </a:p>
                  </a:txBody>
                  <a:tcPr/>
                </a:tc>
                <a:tc>
                  <a:txBody>
                    <a:bodyPr/>
                    <a:lstStyle/>
                    <a:p>
                      <a:pPr algn="ctr">
                        <a:spcAft>
                          <a:spcPts val="0"/>
                        </a:spcAft>
                      </a:pPr>
                      <a:r>
                        <a:rPr lang="mk-MK" sz="1600" b="1" kern="1200" dirty="0">
                          <a:solidFill>
                            <a:schemeClr val="dk1"/>
                          </a:solidFill>
                          <a:latin typeface="Arial" panose="020B0604020202020204" pitchFamily="34" charset="0"/>
                          <a:ea typeface="+mn-ea"/>
                          <a:cs typeface="Arial" panose="020B0604020202020204" pitchFamily="34" charset="0"/>
                        </a:rPr>
                        <a:t>$11,490</a:t>
                      </a:r>
                      <a:endParaRPr lang="es-MX" sz="1600" b="1" kern="1200" dirty="0">
                        <a:solidFill>
                          <a:schemeClr val="dk1"/>
                        </a:solidFill>
                        <a:latin typeface="Arial" panose="020B0604020202020204" pitchFamily="34" charset="0"/>
                        <a:ea typeface="+mn-ea"/>
                        <a:cs typeface="Arial" panose="020B0604020202020204" pitchFamily="34" charset="0"/>
                      </a:endParaRPr>
                    </a:p>
                  </a:txBody>
                  <a:tcPr marL="44450" marR="44450" marT="0" marB="0" anchor="ct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$11,823</a:t>
                      </a:r>
                    </a:p>
                  </a:txBody>
                  <a:tcPr marL="6350" marR="6350" marT="6350" marB="0" anchor="b"/>
                </a:tc>
                <a:extLst>
                  <a:ext uri="{0D108BD9-81ED-4DB2-BD59-A6C34878D82A}">
                    <a16:rowId xmlns:a16="http://schemas.microsoft.com/office/drawing/2014/main" xmlns="" val="2155769195"/>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latin typeface="Arial" panose="020B0604020202020204" pitchFamily="34" charset="0"/>
                          <a:ea typeface="+mn-ea"/>
                          <a:cs typeface="Arial" panose="020B0604020202020204" pitchFamily="34" charset="0"/>
                        </a:rPr>
                        <a:t>Analista Nivel V</a:t>
                      </a:r>
                      <a:endParaRPr lang="es-MX" sz="1600" b="1" kern="1200" dirty="0" smtClean="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$ 20,448</a:t>
                      </a:r>
                      <a:endParaRPr lang="es-MX" sz="1600" b="1" dirty="0">
                        <a:latin typeface="Arial" panose="020B0604020202020204" pitchFamily="34" charset="0"/>
                        <a:cs typeface="Arial" panose="020B0604020202020204" pitchFamily="34" charset="0"/>
                      </a:endParaRPr>
                    </a:p>
                  </a:txBody>
                  <a:tcPr/>
                </a:tc>
                <a:tc>
                  <a:txBody>
                    <a:bodyPr/>
                    <a:lstStyle/>
                    <a:p>
                      <a:pPr algn="ctr">
                        <a:spcAft>
                          <a:spcPts val="0"/>
                        </a:spcAft>
                      </a:pPr>
                      <a:r>
                        <a:rPr lang="mk-MK" sz="1600" b="1" kern="1200" dirty="0">
                          <a:solidFill>
                            <a:schemeClr val="dk1"/>
                          </a:solidFill>
                          <a:latin typeface="Arial" panose="020B0604020202020204" pitchFamily="34" charset="0"/>
                          <a:ea typeface="+mn-ea"/>
                          <a:cs typeface="Arial" panose="020B0604020202020204" pitchFamily="34" charset="0"/>
                        </a:rPr>
                        <a:t>$13,274</a:t>
                      </a:r>
                      <a:endParaRPr lang="es-MX" sz="1600" b="1" kern="1200" dirty="0">
                        <a:solidFill>
                          <a:schemeClr val="dk1"/>
                        </a:solidFill>
                        <a:latin typeface="Arial" panose="020B0604020202020204" pitchFamily="34" charset="0"/>
                        <a:ea typeface="+mn-ea"/>
                        <a:cs typeface="Arial" panose="020B0604020202020204" pitchFamily="34" charset="0"/>
                      </a:endParaRPr>
                    </a:p>
                  </a:txBody>
                  <a:tcPr marL="44450" marR="44450" marT="0" marB="0" anchor="ct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$7,174</a:t>
                      </a:r>
                    </a:p>
                  </a:txBody>
                  <a:tcPr marL="6350" marR="6350" marT="6350" marB="0" anchor="b"/>
                </a:tc>
                <a:extLst>
                  <a:ext uri="{0D108BD9-81ED-4DB2-BD59-A6C34878D82A}">
                    <a16:rowId xmlns:a16="http://schemas.microsoft.com/office/drawing/2014/main" xmlns="" val="4142218685"/>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latin typeface="Arial" panose="020B0604020202020204" pitchFamily="34" charset="0"/>
                          <a:ea typeface="+mn-ea"/>
                          <a:cs typeface="Arial" panose="020B0604020202020204" pitchFamily="34" charset="0"/>
                        </a:rPr>
                        <a:t>Técnico Nivel III</a:t>
                      </a:r>
                      <a:endParaRPr lang="es-MX" sz="1600" b="1" kern="1200" dirty="0" smtClean="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$ 13,797</a:t>
                      </a:r>
                      <a:endParaRPr lang="es-MX" sz="1600" b="1" dirty="0">
                        <a:latin typeface="Arial" panose="020B0604020202020204" pitchFamily="34" charset="0"/>
                        <a:cs typeface="Arial" panose="020B0604020202020204" pitchFamily="34" charset="0"/>
                      </a:endParaRPr>
                    </a:p>
                  </a:txBody>
                  <a:tcPr/>
                </a:tc>
                <a:tc>
                  <a:txBody>
                    <a:bodyPr/>
                    <a:lstStyle/>
                    <a:p>
                      <a:pPr algn="ctr">
                        <a:spcAft>
                          <a:spcPts val="0"/>
                        </a:spcAft>
                      </a:pPr>
                      <a:r>
                        <a:rPr lang="mk-MK" sz="1600" b="1" kern="1200" dirty="0">
                          <a:solidFill>
                            <a:schemeClr val="dk1"/>
                          </a:solidFill>
                          <a:latin typeface="Arial" panose="020B0604020202020204" pitchFamily="34" charset="0"/>
                          <a:ea typeface="+mn-ea"/>
                          <a:cs typeface="Arial" panose="020B0604020202020204" pitchFamily="34" charset="0"/>
                        </a:rPr>
                        <a:t>$6,732</a:t>
                      </a:r>
                      <a:endParaRPr lang="es-MX" sz="1600" b="1" kern="1200" dirty="0">
                        <a:solidFill>
                          <a:schemeClr val="dk1"/>
                        </a:solidFill>
                        <a:latin typeface="Arial" panose="020B0604020202020204" pitchFamily="34" charset="0"/>
                        <a:ea typeface="+mn-ea"/>
                        <a:cs typeface="Arial" panose="020B0604020202020204" pitchFamily="34" charset="0"/>
                      </a:endParaRPr>
                    </a:p>
                  </a:txBody>
                  <a:tcPr marL="44450" marR="44450" marT="0" marB="0" anchor="ct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$7,065</a:t>
                      </a:r>
                    </a:p>
                  </a:txBody>
                  <a:tcPr marL="6350" marR="6350" marT="6350" marB="0" anchor="b"/>
                </a:tc>
                <a:extLst>
                  <a:ext uri="{0D108BD9-81ED-4DB2-BD59-A6C34878D82A}">
                    <a16:rowId xmlns:a16="http://schemas.microsoft.com/office/drawing/2014/main" xmlns="" val="801736799"/>
                  </a:ext>
                </a:extLst>
              </a:tr>
              <a:tr h="2810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600" b="1" kern="1200" dirty="0" smtClean="0">
                          <a:solidFill>
                            <a:schemeClr val="dk1"/>
                          </a:solidFill>
                          <a:latin typeface="Arial" panose="020B0604020202020204" pitchFamily="34" charset="0"/>
                          <a:ea typeface="+mn-ea"/>
                          <a:cs typeface="Arial" panose="020B0604020202020204" pitchFamily="34" charset="0"/>
                        </a:rPr>
                        <a:t>Vigilante Nivel I</a:t>
                      </a:r>
                      <a:endParaRPr lang="es-MX" sz="1600" b="1" kern="1200" dirty="0" smtClean="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s-ES" sz="1600" b="1" dirty="0" smtClean="0">
                          <a:latin typeface="Arial" panose="020B0604020202020204" pitchFamily="34" charset="0"/>
                          <a:cs typeface="Arial" panose="020B0604020202020204" pitchFamily="34" charset="0"/>
                        </a:rPr>
                        <a:t>$ 10,373</a:t>
                      </a:r>
                      <a:endParaRPr lang="es-MX" sz="1600" b="1" dirty="0">
                        <a:latin typeface="Arial" panose="020B0604020202020204" pitchFamily="34" charset="0"/>
                        <a:cs typeface="Arial" panose="020B0604020202020204" pitchFamily="34" charset="0"/>
                      </a:endParaRPr>
                    </a:p>
                  </a:txBody>
                  <a:tcPr/>
                </a:tc>
                <a:tc>
                  <a:txBody>
                    <a:bodyPr/>
                    <a:lstStyle/>
                    <a:p>
                      <a:pPr algn="ctr">
                        <a:spcAft>
                          <a:spcPts val="0"/>
                        </a:spcAft>
                      </a:pPr>
                      <a:r>
                        <a:rPr lang="mk-MK" sz="1600" b="1" kern="1200" dirty="0">
                          <a:solidFill>
                            <a:schemeClr val="dk1"/>
                          </a:solidFill>
                          <a:latin typeface="Arial" panose="020B0604020202020204" pitchFamily="34" charset="0"/>
                          <a:ea typeface="+mn-ea"/>
                          <a:cs typeface="Arial" panose="020B0604020202020204" pitchFamily="34" charset="0"/>
                        </a:rPr>
                        <a:t>$7,551</a:t>
                      </a:r>
                      <a:endParaRPr lang="es-MX" sz="1600" b="1" kern="1200" dirty="0">
                        <a:solidFill>
                          <a:schemeClr val="dk1"/>
                        </a:solidFill>
                        <a:latin typeface="Arial" panose="020B0604020202020204" pitchFamily="34" charset="0"/>
                        <a:ea typeface="+mn-ea"/>
                        <a:cs typeface="Arial" panose="020B0604020202020204" pitchFamily="34" charset="0"/>
                      </a:endParaRPr>
                    </a:p>
                  </a:txBody>
                  <a:tcPr marL="44450" marR="44450" marT="0" marB="0" anchor="ctr"/>
                </a:tc>
                <a:tc>
                  <a:txBody>
                    <a:bodyPr/>
                    <a:lstStyle/>
                    <a:p>
                      <a:pPr algn="ctr" fontAlgn="b"/>
                      <a:r>
                        <a:rPr lang="es-MX" sz="1600" b="1" kern="1200" dirty="0">
                          <a:solidFill>
                            <a:schemeClr val="dk1"/>
                          </a:solidFill>
                          <a:latin typeface="Arial" panose="020B0604020202020204" pitchFamily="34" charset="0"/>
                          <a:ea typeface="+mn-ea"/>
                          <a:cs typeface="Arial" panose="020B0604020202020204" pitchFamily="34" charset="0"/>
                        </a:rPr>
                        <a:t>$2,822</a:t>
                      </a:r>
                    </a:p>
                  </a:txBody>
                  <a:tcPr marL="6350" marR="6350" marT="6350" marB="0" anchor="b"/>
                </a:tc>
                <a:extLst>
                  <a:ext uri="{0D108BD9-81ED-4DB2-BD59-A6C34878D82A}">
                    <a16:rowId xmlns:a16="http://schemas.microsoft.com/office/drawing/2014/main" xmlns="" val="1334702576"/>
                  </a:ext>
                </a:extLst>
              </a:tr>
            </a:tbl>
          </a:graphicData>
        </a:graphic>
      </p:graphicFrame>
    </p:spTree>
    <p:extLst>
      <p:ext uri="{BB962C8B-B14F-4D97-AF65-F5344CB8AC3E}">
        <p14:creationId xmlns:p14="http://schemas.microsoft.com/office/powerpoint/2010/main" val="4096266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Antecedentes</a:t>
            </a:r>
            <a:endParaRPr lang="es-MX" dirty="0">
              <a:latin typeface="Arial" panose="020B0604020202020204" pitchFamily="34" charset="0"/>
              <a:cs typeface="Arial" panose="020B0604020202020204" pitchFamily="34" charset="0"/>
            </a:endParaRPr>
          </a:p>
        </p:txBody>
      </p:sp>
      <p:sp>
        <p:nvSpPr>
          <p:cNvPr id="6" name="CuadroTexto 5"/>
          <p:cNvSpPr txBox="1"/>
          <p:nvPr/>
        </p:nvSpPr>
        <p:spPr>
          <a:xfrm>
            <a:off x="118958" y="1504791"/>
            <a:ext cx="8359217" cy="646331"/>
          </a:xfrm>
          <a:prstGeom prst="rect">
            <a:avLst/>
          </a:prstGeom>
          <a:noFill/>
        </p:spPr>
        <p:txBody>
          <a:bodyPr wrap="square" rtlCol="0">
            <a:spAutoFit/>
          </a:bodyPr>
          <a:lstStyle/>
          <a:p>
            <a:pPr marL="342900" indent="-342900" algn="just">
              <a:buFont typeface="+mj-lt"/>
              <a:buAutoNum type="arabicPeriod" startAt="3"/>
            </a:pPr>
            <a:r>
              <a:rPr lang="es-ES" b="1" dirty="0" smtClean="0">
                <a:latin typeface="Arial" panose="020B0604020202020204" pitchFamily="34" charset="0"/>
                <a:cs typeface="Arial" panose="020B0604020202020204" pitchFamily="34" charset="0"/>
              </a:rPr>
              <a:t>Las prestaciones ligadas al sueldo de la plantilla SEP-SHCP son distintas a las prestaciones ligadas al sueldo de la plantilla ITSON.</a:t>
            </a:r>
          </a:p>
        </p:txBody>
      </p:sp>
      <p:sp>
        <p:nvSpPr>
          <p:cNvPr id="8" name="CuadroTexto 7"/>
          <p:cNvSpPr txBox="1"/>
          <p:nvPr/>
        </p:nvSpPr>
        <p:spPr>
          <a:xfrm>
            <a:off x="234367" y="3556761"/>
            <a:ext cx="5242560" cy="954107"/>
          </a:xfrm>
          <a:prstGeom prst="rect">
            <a:avLst/>
          </a:prstGeom>
          <a:noFill/>
        </p:spPr>
        <p:txBody>
          <a:bodyPr wrap="square" rtlCol="0">
            <a:spAutoFit/>
          </a:bodyPr>
          <a:lstStyle/>
          <a:p>
            <a:pPr marL="342900" indent="-342900">
              <a:buAutoNum type="arabicParenR"/>
            </a:pPr>
            <a:r>
              <a:rPr lang="es-MX" sz="1400" i="1" dirty="0" smtClean="0"/>
              <a:t>Pago por día </a:t>
            </a:r>
            <a:r>
              <a:rPr lang="es-MX" sz="1400" i="1" dirty="0"/>
              <a:t>c</a:t>
            </a:r>
            <a:r>
              <a:rPr lang="es-MX" sz="1400" i="1" dirty="0" smtClean="0"/>
              <a:t>onsiderando sueldo SEP  </a:t>
            </a:r>
          </a:p>
          <a:p>
            <a:pPr marL="342900" indent="-342900">
              <a:buAutoNum type="arabicParenR"/>
            </a:pPr>
            <a:r>
              <a:rPr lang="es-MX" sz="1400" i="1" dirty="0" smtClean="0"/>
              <a:t>Pago por día considerando sueldo ITSON</a:t>
            </a:r>
          </a:p>
          <a:p>
            <a:r>
              <a:rPr lang="es-MX" sz="1400" dirty="0" smtClean="0"/>
              <a:t>*      </a:t>
            </a:r>
            <a:r>
              <a:rPr lang="es-MX" sz="1400" i="1" dirty="0" smtClean="0"/>
              <a:t>Antigüedad de 15 años o más</a:t>
            </a:r>
          </a:p>
          <a:p>
            <a:endParaRPr lang="es-ES" sz="1400" i="1" dirty="0"/>
          </a:p>
        </p:txBody>
      </p:sp>
      <p:graphicFrame>
        <p:nvGraphicFramePr>
          <p:cNvPr id="9" name="Tabla 8"/>
          <p:cNvGraphicFramePr>
            <a:graphicFrameLocks noGrp="1"/>
          </p:cNvGraphicFramePr>
          <p:nvPr>
            <p:extLst>
              <p:ext uri="{D42A27DB-BD31-4B8C-83A1-F6EECF244321}">
                <p14:modId xmlns:p14="http://schemas.microsoft.com/office/powerpoint/2010/main" val="2919460123"/>
              </p:ext>
            </p:extLst>
          </p:nvPr>
        </p:nvGraphicFramePr>
        <p:xfrm>
          <a:off x="234367" y="2372366"/>
          <a:ext cx="8389576" cy="860198"/>
        </p:xfrm>
        <a:graphic>
          <a:graphicData uri="http://schemas.openxmlformats.org/drawingml/2006/table">
            <a:tbl>
              <a:tblPr firstRow="1" bandRow="1">
                <a:tableStyleId>{5C22544A-7EE6-4342-B048-85BDC9FD1C3A}</a:tableStyleId>
              </a:tblPr>
              <a:tblGrid>
                <a:gridCol w="4186713">
                  <a:extLst>
                    <a:ext uri="{9D8B030D-6E8A-4147-A177-3AD203B41FA5}">
                      <a16:colId xmlns:a16="http://schemas.microsoft.com/office/drawing/2014/main" xmlns="" val="3093326159"/>
                    </a:ext>
                  </a:extLst>
                </a:gridCol>
                <a:gridCol w="4202863">
                  <a:extLst>
                    <a:ext uri="{9D8B030D-6E8A-4147-A177-3AD203B41FA5}">
                      <a16:colId xmlns:a16="http://schemas.microsoft.com/office/drawing/2014/main" xmlns="" val="2083581829"/>
                    </a:ext>
                  </a:extLst>
                </a:gridCol>
              </a:tblGrid>
              <a:tr h="485499">
                <a:tc>
                  <a:txBody>
                    <a:bodyPr/>
                    <a:lstStyle/>
                    <a:p>
                      <a:pPr algn="ctr" fontAlgn="b"/>
                      <a:r>
                        <a:rPr lang="es-MX" sz="1600" b="1" u="none" strike="noStrike" kern="1200" dirty="0" smtClean="0">
                          <a:effectLst/>
                          <a:latin typeface="Arial" panose="020B0604020202020204" pitchFamily="34" charset="0"/>
                          <a:cs typeface="Arial" panose="020B0604020202020204" pitchFamily="34" charset="0"/>
                        </a:rPr>
                        <a:t>Días pagados como prestaciones ligadas </a:t>
                      </a:r>
                    </a:p>
                    <a:p>
                      <a:pPr algn="ctr" fontAlgn="b"/>
                      <a:r>
                        <a:rPr lang="es-MX" sz="1600" b="1" u="none" strike="noStrike" kern="1200" dirty="0" smtClean="0">
                          <a:effectLst/>
                          <a:latin typeface="Arial" panose="020B0604020202020204" pitchFamily="34" charset="0"/>
                          <a:cs typeface="Arial" panose="020B0604020202020204" pitchFamily="34" charset="0"/>
                        </a:rPr>
                        <a:t>Plantilla SEP-SHCP </a:t>
                      </a:r>
                      <a:r>
                        <a:rPr lang="es-MX" sz="1600" b="1" u="none" strike="noStrike" kern="1200" baseline="30000" dirty="0" smtClean="0">
                          <a:effectLst/>
                          <a:latin typeface="Arial" panose="020B0604020202020204" pitchFamily="34" charset="0"/>
                          <a:cs typeface="Arial" panose="020B0604020202020204" pitchFamily="34" charset="0"/>
                        </a:rPr>
                        <a:t>1</a:t>
                      </a:r>
                      <a:endParaRPr lang="es-MX" sz="1600" b="1" u="none" strike="noStrike" kern="1200" baseline="30000" dirty="0">
                        <a:solidFill>
                          <a:schemeClr val="tx1"/>
                        </a:solidFill>
                        <a:effectLst/>
                        <a:latin typeface="Arial" panose="020B0604020202020204" pitchFamily="34" charset="0"/>
                        <a:ea typeface="+mn-ea"/>
                        <a:cs typeface="Arial" panose="020B0604020202020204" pitchFamily="34" charset="0"/>
                      </a:endParaRPr>
                    </a:p>
                  </a:txBody>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MX" sz="1600" b="1" u="none" strike="noStrike" kern="1200" dirty="0" smtClean="0">
                          <a:effectLst/>
                          <a:latin typeface="Arial" panose="020B0604020202020204" pitchFamily="34" charset="0"/>
                          <a:cs typeface="Arial" panose="020B0604020202020204" pitchFamily="34" charset="0"/>
                        </a:rPr>
                        <a:t>Días pagados como prestaciones ligadas </a:t>
                      </a:r>
                    </a:p>
                    <a:p>
                      <a:pPr algn="ctr" fontAlgn="b"/>
                      <a:r>
                        <a:rPr lang="es-MX" sz="1600" b="1" u="none" strike="noStrike" kern="1200" dirty="0" smtClean="0">
                          <a:effectLst/>
                          <a:latin typeface="Arial" panose="020B0604020202020204" pitchFamily="34" charset="0"/>
                          <a:cs typeface="Arial" panose="020B0604020202020204" pitchFamily="34" charset="0"/>
                        </a:rPr>
                        <a:t>Plantilla ITSON </a:t>
                      </a:r>
                      <a:r>
                        <a:rPr lang="es-MX" sz="1600" b="1" u="none" strike="noStrike" kern="1200" baseline="30000" dirty="0" smtClean="0">
                          <a:effectLst/>
                          <a:latin typeface="Arial" panose="020B0604020202020204" pitchFamily="34" charset="0"/>
                          <a:cs typeface="Arial" panose="020B0604020202020204" pitchFamily="34" charset="0"/>
                        </a:rPr>
                        <a:t>2</a:t>
                      </a:r>
                      <a:endParaRPr lang="es-MX" sz="1600" b="1" u="none" strike="noStrike" kern="1200" dirty="0" smtClean="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xmlns="" val="3020772947"/>
                  </a:ext>
                </a:extLst>
              </a:tr>
              <a:tr h="281078">
                <a:tc>
                  <a:txBody>
                    <a:bodyPr/>
                    <a:lstStyle/>
                    <a:p>
                      <a:pPr algn="ctr" fontAlgn="b"/>
                      <a:r>
                        <a:rPr lang="es-ES" sz="1600" b="1" u="none" strike="noStrike" kern="1200" dirty="0">
                          <a:effectLst/>
                          <a:latin typeface="Arial" panose="020B0604020202020204" pitchFamily="34" charset="0"/>
                          <a:cs typeface="Arial" panose="020B0604020202020204" pitchFamily="34" charset="0"/>
                        </a:rPr>
                        <a:t>69</a:t>
                      </a:r>
                      <a:endParaRPr lang="es-ES" sz="1600" b="1" u="none" strike="noStrike" kern="1200" dirty="0">
                        <a:solidFill>
                          <a:schemeClr val="tx1"/>
                        </a:solidFill>
                        <a:effectLst/>
                        <a:latin typeface="Arial" panose="020B0604020202020204" pitchFamily="34" charset="0"/>
                        <a:ea typeface="+mn-ea"/>
                        <a:cs typeface="Arial" panose="020B0604020202020204" pitchFamily="34" charset="0"/>
                      </a:endParaRPr>
                    </a:p>
                  </a:txBody>
                  <a:tcPr marL="0" marR="0" marT="0" marB="0" anchor="b"/>
                </a:tc>
                <a:tc>
                  <a:txBody>
                    <a:bodyPr/>
                    <a:lstStyle/>
                    <a:p>
                      <a:pPr algn="ctr" fontAlgn="b"/>
                      <a:r>
                        <a:rPr lang="es-ES" sz="1600" b="1" u="none" strike="noStrike" kern="1200" dirty="0" smtClean="0">
                          <a:effectLst/>
                          <a:latin typeface="Arial" panose="020B0604020202020204" pitchFamily="34" charset="0"/>
                          <a:cs typeface="Arial" panose="020B0604020202020204" pitchFamily="34" charset="0"/>
                        </a:rPr>
                        <a:t>175 *</a:t>
                      </a:r>
                      <a:endParaRPr lang="es-ES" sz="1600" b="1" u="none" strike="noStrike" kern="1200" dirty="0">
                        <a:solidFill>
                          <a:schemeClr val="tx1"/>
                        </a:solidFill>
                        <a:effectLst/>
                        <a:latin typeface="Arial" panose="020B0604020202020204" pitchFamily="34" charset="0"/>
                        <a:ea typeface="+mn-ea"/>
                        <a:cs typeface="Arial" panose="020B0604020202020204" pitchFamily="34" charset="0"/>
                      </a:endParaRPr>
                    </a:p>
                  </a:txBody>
                  <a:tcPr marL="0" marR="0" marT="0" marB="0" anchor="b"/>
                </a:tc>
                <a:extLst>
                  <a:ext uri="{0D108BD9-81ED-4DB2-BD59-A6C34878D82A}">
                    <a16:rowId xmlns:a16="http://schemas.microsoft.com/office/drawing/2014/main" xmlns="" val="3268592305"/>
                  </a:ext>
                </a:extLst>
              </a:tr>
            </a:tbl>
          </a:graphicData>
        </a:graphic>
      </p:graphicFrame>
    </p:spTree>
    <p:extLst>
      <p:ext uri="{BB962C8B-B14F-4D97-AF65-F5344CB8AC3E}">
        <p14:creationId xmlns:p14="http://schemas.microsoft.com/office/powerpoint/2010/main" val="3331818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Antecedentes</a:t>
            </a:r>
            <a:endParaRPr lang="es-MX" dirty="0">
              <a:latin typeface="Arial" panose="020B0604020202020204" pitchFamily="34" charset="0"/>
              <a:cs typeface="Arial" panose="020B0604020202020204" pitchFamily="34" charset="0"/>
            </a:endParaRPr>
          </a:p>
        </p:txBody>
      </p:sp>
      <p:sp>
        <p:nvSpPr>
          <p:cNvPr id="6" name="CuadroTexto 5"/>
          <p:cNvSpPr txBox="1"/>
          <p:nvPr/>
        </p:nvSpPr>
        <p:spPr>
          <a:xfrm>
            <a:off x="118958" y="1504791"/>
            <a:ext cx="8359217" cy="1200329"/>
          </a:xfrm>
          <a:prstGeom prst="rect">
            <a:avLst/>
          </a:prstGeom>
          <a:noFill/>
        </p:spPr>
        <p:txBody>
          <a:bodyPr wrap="square" rtlCol="0">
            <a:spAutoFit/>
          </a:bodyPr>
          <a:lstStyle/>
          <a:p>
            <a:pPr marL="342900" indent="-342900" algn="just">
              <a:buFont typeface="+mj-lt"/>
              <a:buAutoNum type="arabicPeriod" startAt="4"/>
            </a:pPr>
            <a:r>
              <a:rPr lang="es-ES" b="1" dirty="0" smtClean="0">
                <a:latin typeface="Arial" panose="020B0604020202020204" pitchFamily="34" charset="0"/>
                <a:cs typeface="Arial" panose="020B0604020202020204" pitchFamily="34" charset="0"/>
              </a:rPr>
              <a:t>Dadas las diferencias entre la plantilla SEP-SHCP (base para el otorgamiento de los subsidios) y la plantilla ITSON no ha resultado viable avanzar en nuevas contrataciones de tiempo indeterminado incluso tomando en consideración los retiros y jubilaciones. </a:t>
            </a:r>
          </a:p>
        </p:txBody>
      </p:sp>
    </p:spTree>
    <p:extLst>
      <p:ext uri="{BB962C8B-B14F-4D97-AF65-F5344CB8AC3E}">
        <p14:creationId xmlns:p14="http://schemas.microsoft.com/office/powerpoint/2010/main" val="2598362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Reto Institucional</a:t>
            </a:r>
            <a:endParaRPr lang="es-MX" dirty="0">
              <a:latin typeface="Arial" panose="020B0604020202020204" pitchFamily="34" charset="0"/>
              <a:cs typeface="Arial" panose="020B0604020202020204" pitchFamily="34" charset="0"/>
            </a:endParaRPr>
          </a:p>
        </p:txBody>
      </p:sp>
      <p:graphicFrame>
        <p:nvGraphicFramePr>
          <p:cNvPr id="4" name="Diagrama 3"/>
          <p:cNvGraphicFramePr/>
          <p:nvPr>
            <p:extLst>
              <p:ext uri="{D42A27DB-BD31-4B8C-83A1-F6EECF244321}">
                <p14:modId xmlns:p14="http://schemas.microsoft.com/office/powerpoint/2010/main" val="28395370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258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476096373"/>
              </p:ext>
            </p:extLst>
          </p:nvPr>
        </p:nvGraphicFramePr>
        <p:xfrm>
          <a:off x="292964" y="1585914"/>
          <a:ext cx="8487052" cy="3503549"/>
        </p:xfrm>
        <a:graphic>
          <a:graphicData uri="http://schemas.openxmlformats.org/drawingml/2006/table">
            <a:tbl>
              <a:tblPr firstRow="1" firstCol="1" bandRow="1">
                <a:tableStyleId>{5940675A-B579-460E-94D1-54222C63F5DA}</a:tableStyleId>
              </a:tblPr>
              <a:tblGrid>
                <a:gridCol w="4345516">
                  <a:extLst>
                    <a:ext uri="{9D8B030D-6E8A-4147-A177-3AD203B41FA5}">
                      <a16:colId xmlns:a16="http://schemas.microsoft.com/office/drawing/2014/main" xmlns="" val="217755521"/>
                    </a:ext>
                  </a:extLst>
                </a:gridCol>
                <a:gridCol w="4141536">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pPr algn="just">
                        <a:spcAft>
                          <a:spcPts val="0"/>
                        </a:spcAft>
                      </a:pPr>
                      <a:r>
                        <a:rPr lang="es-MX" sz="1200" b="1" dirty="0">
                          <a:effectLst/>
                          <a:latin typeface="Arial" panose="020B0604020202020204" pitchFamily="34" charset="0"/>
                          <a:cs typeface="Arial" panose="020B0604020202020204" pitchFamily="34" charset="0"/>
                        </a:rPr>
                        <a:t>CLÁUSULA 8.- DERECHOS IRRENUNCIABLES DE LA TRABAJADORA, TRABAJADOR DE PLANTA SINDICALIZADOS Y CASOS NO PREVISTOS</a:t>
                      </a:r>
                    </a:p>
                    <a:p>
                      <a:pPr algn="just">
                        <a:spcAft>
                          <a:spcPts val="0"/>
                        </a:spcAft>
                      </a:pPr>
                      <a:r>
                        <a:rPr lang="es-MX" sz="1200" dirty="0">
                          <a:effectLst/>
                          <a:latin typeface="Arial" panose="020B0604020202020204" pitchFamily="34" charset="0"/>
                          <a:cs typeface="Arial" panose="020B0604020202020204" pitchFamily="34" charset="0"/>
                        </a:rPr>
                        <a:t>Las disposiciones de este Contrato Colectivo de Trabajo que favorezcan a las trabajadoras y los trabajadores de planta sindicalizados son irrenunciables. Los casos no previstos en el presente Contrato Colectivo de Trabajo, en los Reglamentos y Convenios que firmen las partes, se resolverán de acuerdo con las disposiciones contenidas en la Constitución Política de los Estados Unidos Mexicanos y la Ley Federal del Trabajo, así como los usos y costumbres establecidos que sean más favorables a los trabajadores de planta sindicalizados que laboren en el Instituto.</a:t>
                      </a:r>
                      <a:endParaRPr lang="es-MX" sz="1200"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just">
                        <a:spcAft>
                          <a:spcPts val="0"/>
                        </a:spcAft>
                      </a:pPr>
                      <a:r>
                        <a:rPr lang="es-MX" sz="1200" b="1" dirty="0">
                          <a:effectLst/>
                          <a:latin typeface="Arial" panose="020B0604020202020204" pitchFamily="34" charset="0"/>
                          <a:cs typeface="Arial" panose="020B0604020202020204" pitchFamily="34" charset="0"/>
                        </a:rPr>
                        <a:t>CLÁUSULA 8.- DERECHOS IRRENUNCIABLES DE LA TRABAJADORA, TRABAJADOR DE PLANTA SINDICALIZADOS Y CASOS NO PREVISTOS</a:t>
                      </a:r>
                    </a:p>
                    <a:p>
                      <a:pPr algn="just">
                        <a:spcAft>
                          <a:spcPts val="0"/>
                        </a:spcAft>
                      </a:pPr>
                      <a:r>
                        <a:rPr lang="es-MX" sz="1200" dirty="0">
                          <a:effectLst/>
                          <a:latin typeface="Arial" panose="020B0604020202020204" pitchFamily="34" charset="0"/>
                          <a:cs typeface="Arial" panose="020B0604020202020204" pitchFamily="34" charset="0"/>
                        </a:rPr>
                        <a:t>Las disposiciones de este Contrato Colectivo de Trabajo que favorezcan a las trabajadoras y los trabajadores de planta sindicalizados son irrenunciables. Los casos no previstos en el presente Contrato Colectivo de Trabajo, en los Reglamentos y Convenios que firmen las partes, se resolverán de acuerdo con las disposiciones contenidas en la Constitución Política de los Estados Unidos Mexicanos y la Ley Federal del Trabajo, así como los usos y costumbres establecidos que sean más favorables a los trabajadores de planta sindicalizados que laboren en el Instituto.</a:t>
                      </a:r>
                    </a:p>
                    <a:p>
                      <a:pPr algn="just">
                        <a:spcAft>
                          <a:spcPts val="0"/>
                        </a:spcAft>
                      </a:pP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Las condiciones de trabajo contenidas en el presente Contrato Colectivo de Trabajo que, expresamente así se señalen, no se extenderán a las trabajadoras y a los trabajadores que sean contratados por tiempo indeterminado a partir del </a:t>
                      </a:r>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16 </a:t>
                      </a:r>
                      <a:r>
                        <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rPr>
                        <a:t>de agosto de 2023.  </a:t>
                      </a:r>
                    </a:p>
                  </a:txBody>
                  <a:tcPr marL="64535" marR="64535"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3237214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Propuesta para nuevas contrataciones</a:t>
            </a:r>
            <a:endParaRPr lang="es-MX" dirty="0">
              <a:latin typeface="Arial" panose="020B0604020202020204" pitchFamily="34" charset="0"/>
              <a:cs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929131502"/>
              </p:ext>
            </p:extLst>
          </p:nvPr>
        </p:nvGraphicFramePr>
        <p:xfrm>
          <a:off x="292964" y="1585914"/>
          <a:ext cx="8487052" cy="2559146"/>
        </p:xfrm>
        <a:graphic>
          <a:graphicData uri="http://schemas.openxmlformats.org/drawingml/2006/table">
            <a:tbl>
              <a:tblPr firstRow="1" firstCol="1" bandRow="1">
                <a:tableStyleId>{5940675A-B579-460E-94D1-54222C63F5DA}</a:tableStyleId>
              </a:tblPr>
              <a:tblGrid>
                <a:gridCol w="4345516">
                  <a:extLst>
                    <a:ext uri="{9D8B030D-6E8A-4147-A177-3AD203B41FA5}">
                      <a16:colId xmlns:a16="http://schemas.microsoft.com/office/drawing/2014/main" xmlns="" val="217755521"/>
                    </a:ext>
                  </a:extLst>
                </a:gridCol>
                <a:gridCol w="4141536">
                  <a:extLst>
                    <a:ext uri="{9D8B030D-6E8A-4147-A177-3AD203B41FA5}">
                      <a16:colId xmlns:a16="http://schemas.microsoft.com/office/drawing/2014/main" xmlns="" val="2158774668"/>
                    </a:ext>
                  </a:extLst>
                </a:gridCol>
              </a:tblGrid>
              <a:tr h="95931">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ACTUAL</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tc>
                  <a:txBody>
                    <a:bodyPr/>
                    <a:lstStyle/>
                    <a:p>
                      <a:pPr algn="ctr">
                        <a:lnSpc>
                          <a:spcPct val="107000"/>
                        </a:lnSpc>
                        <a:spcAft>
                          <a:spcPts val="0"/>
                        </a:spcAft>
                      </a:pPr>
                      <a:r>
                        <a:rPr lang="es-ES" sz="1400" b="1" dirty="0">
                          <a:effectLst/>
                          <a:latin typeface="Arial" panose="020B0604020202020204" pitchFamily="34" charset="0"/>
                          <a:cs typeface="Arial" panose="020B0604020202020204" pitchFamily="34" charset="0"/>
                        </a:rPr>
                        <a:t>CLÁUSULAS – TEXTO PROPUESTO</a:t>
                      </a:r>
                      <a:endParaRPr lang="es-MX" sz="1400" b="1" dirty="0">
                        <a:effectLst/>
                        <a:latin typeface="Arial" panose="020B0604020202020204" pitchFamily="34" charset="0"/>
                        <a:ea typeface="Calibri" panose="020F0502020204030204" pitchFamily="34" charset="0"/>
                        <a:cs typeface="Arial" panose="020B0604020202020204" pitchFamily="34" charset="0"/>
                      </a:endParaRPr>
                    </a:p>
                  </a:txBody>
                  <a:tcPr marL="64535" marR="64535" marT="0" marB="0"/>
                </a:tc>
                <a:extLst>
                  <a:ext uri="{0D108BD9-81ED-4DB2-BD59-A6C34878D82A}">
                    <a16:rowId xmlns:a16="http://schemas.microsoft.com/office/drawing/2014/main" xmlns="" val="2203384265"/>
                  </a:ext>
                </a:extLst>
              </a:tr>
              <a:tr h="2330863">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12.- SUJETOS DE LA RELACIÓN COLECTIVA DE TRABAJO</a:t>
                      </a:r>
                    </a:p>
                    <a:p>
                      <a:r>
                        <a:rPr lang="es-MX" sz="1200" kern="1200" dirty="0" smtClean="0">
                          <a:solidFill>
                            <a:schemeClr val="tx1"/>
                          </a:solidFill>
                          <a:effectLst/>
                          <a:latin typeface="Arial" panose="020B0604020202020204" pitchFamily="34" charset="0"/>
                          <a:ea typeface="+mn-ea"/>
                          <a:cs typeface="Arial" panose="020B0604020202020204" pitchFamily="34" charset="0"/>
                        </a:rPr>
                        <a:t>Es materia de este Contrato Colectivo de Trabajo, todos los asuntos concernientes a las relaciones y condiciones laborales de las trabajadoras y los trabajadores de planta sindicalizados.</a:t>
                      </a:r>
                      <a:endParaRPr lang="es-MX" sz="1200" kern="1200" dirty="0">
                        <a:solidFill>
                          <a:schemeClr val="tx1"/>
                        </a:solidFill>
                        <a:effectLst/>
                        <a:latin typeface="Arial" panose="020B0604020202020204" pitchFamily="34" charset="0"/>
                        <a:ea typeface="+mn-ea"/>
                        <a:cs typeface="Arial" panose="020B0604020202020204" pitchFamily="34" charset="0"/>
                      </a:endParaRPr>
                    </a:p>
                  </a:txBody>
                  <a:tcPr marL="64535" marR="64535" marT="0" marB="0"/>
                </a:tc>
                <a:tc>
                  <a:txBody>
                    <a:bodyPr/>
                    <a:lstStyle/>
                    <a:p>
                      <a:r>
                        <a:rPr lang="es-MX" sz="1200" b="1" kern="1200" dirty="0" smtClean="0">
                          <a:solidFill>
                            <a:schemeClr val="tx1"/>
                          </a:solidFill>
                          <a:effectLst/>
                          <a:latin typeface="Arial" panose="020B0604020202020204" pitchFamily="34" charset="0"/>
                          <a:ea typeface="+mn-ea"/>
                          <a:cs typeface="Arial" panose="020B0604020202020204" pitchFamily="34" charset="0"/>
                        </a:rPr>
                        <a:t>CLÁUSULA  12.- SUJETOS DE LA RELACIÓN COLECTIVA DE TRABAJO</a:t>
                      </a:r>
                    </a:p>
                    <a:p>
                      <a:r>
                        <a:rPr lang="es-MX" sz="1200" kern="1200" dirty="0" smtClean="0">
                          <a:solidFill>
                            <a:schemeClr val="tx1"/>
                          </a:solidFill>
                          <a:effectLst/>
                          <a:latin typeface="Arial" panose="020B0604020202020204" pitchFamily="34" charset="0"/>
                          <a:ea typeface="+mn-ea"/>
                          <a:cs typeface="Arial" panose="020B0604020202020204" pitchFamily="34" charset="0"/>
                        </a:rPr>
                        <a:t>Es materia de este Contrato Colectivo de Trabajo, todos los asuntos concernientes a las relaciones y condiciones laborales de las trabajadoras y los trabajadores de planta sindicalizados.</a:t>
                      </a:r>
                    </a:p>
                    <a:p>
                      <a:r>
                        <a:rPr lang="es-MX" sz="1200" kern="1200" dirty="0" smtClean="0">
                          <a:solidFill>
                            <a:schemeClr val="tx1"/>
                          </a:solidFill>
                          <a:effectLst/>
                          <a:highlight>
                            <a:srgbClr val="FFFF00"/>
                          </a:highlight>
                          <a:latin typeface="Arial" panose="020B0604020202020204" pitchFamily="34" charset="0"/>
                          <a:ea typeface="+mn-ea"/>
                          <a:cs typeface="Arial" panose="020B0604020202020204" pitchFamily="34" charset="0"/>
                        </a:rPr>
                        <a:t>Las condiciones de trabajo contenidas en el presente Contrato Colectivo de Trabajo que, expresamente así se señalen, no se extenderán a las trabajadoras y a los trabajadores cuyas contrataciones por tiempo indeterminado a partir del 16 de agosto de 2023. </a:t>
                      </a:r>
                      <a:endParaRPr lang="es-MX" sz="1200" kern="1200" dirty="0">
                        <a:solidFill>
                          <a:schemeClr val="tx1"/>
                        </a:solidFill>
                        <a:effectLst/>
                        <a:highlight>
                          <a:srgbClr val="FFFF00"/>
                        </a:highlight>
                        <a:latin typeface="Arial" panose="020B0604020202020204" pitchFamily="34" charset="0"/>
                        <a:ea typeface="+mn-ea"/>
                        <a:cs typeface="Arial" panose="020B0604020202020204" pitchFamily="34" charset="0"/>
                      </a:endParaRPr>
                    </a:p>
                  </a:txBody>
                  <a:tcPr marL="64535" marR="64535" marT="0" marB="0"/>
                </a:tc>
                <a:extLst>
                  <a:ext uri="{0D108BD9-81ED-4DB2-BD59-A6C34878D82A}">
                    <a16:rowId xmlns:a16="http://schemas.microsoft.com/office/drawing/2014/main" xmlns="" val="2271843401"/>
                  </a:ext>
                </a:extLst>
              </a:tr>
            </a:tbl>
          </a:graphicData>
        </a:graphic>
      </p:graphicFrame>
    </p:spTree>
    <p:extLst>
      <p:ext uri="{BB962C8B-B14F-4D97-AF65-F5344CB8AC3E}">
        <p14:creationId xmlns:p14="http://schemas.microsoft.com/office/powerpoint/2010/main" val="3726631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ITSON Marca 2018">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2" id="{AC410AE8-DE22-CE4C-AB48-277DAA26D34F}" vid="{D6DF465B-179A-9C4D-9CEF-4EF204944E4B}"/>
    </a:ext>
  </a:extLst>
</a:theme>
</file>

<file path=docProps/app.xml><?xml version="1.0" encoding="utf-8"?>
<Properties xmlns="http://schemas.openxmlformats.org/officeDocument/2006/extended-properties" xmlns:vt="http://schemas.openxmlformats.org/officeDocument/2006/docPropsVTypes">
  <Template>Presentación4x3_2</Template>
  <TotalTime>0</TotalTime>
  <Words>4387</Words>
  <Application>Microsoft Office PowerPoint</Application>
  <PresentationFormat>Presentación en pantalla (4:3)</PresentationFormat>
  <Paragraphs>458</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Arial</vt:lpstr>
      <vt:lpstr>Avenir Black</vt:lpstr>
      <vt:lpstr>Avenir Roman</vt:lpstr>
      <vt:lpstr>Calibri</vt:lpstr>
      <vt:lpstr>Times New Roman</vt:lpstr>
      <vt:lpstr>ITSON Marca 2018</vt:lpstr>
      <vt:lpstr>PROYECTO DE CONDICIONES DE TRABAJO PARA LAS NUEVAS CONTRATACIONES DE PERSONAL POR TIEMPO INDETERMINADO </vt:lpstr>
      <vt:lpstr>Antecedentes</vt:lpstr>
      <vt:lpstr>Antecedentes</vt:lpstr>
      <vt:lpstr>Antecedentes</vt:lpstr>
      <vt:lpstr>Antecedentes</vt:lpstr>
      <vt:lpstr>Antecedentes</vt:lpstr>
      <vt:lpstr>Reto Institucional</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Propuesta para nuevas contrataciones</vt:lpstr>
      <vt:lpstr>Por su atención, muchas 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2023-01-11T01:30:33Z</dcterms:created>
  <dcterms:modified xsi:type="dcterms:W3CDTF">2023-01-26T18:41:24Z</dcterms:modified>
</cp:coreProperties>
</file>